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33"/>
  </p:notesMasterIdLst>
  <p:handoutMasterIdLst>
    <p:handoutMasterId r:id="rId34"/>
  </p:handoutMasterIdLst>
  <p:sldIdLst>
    <p:sldId id="256" r:id="rId3"/>
    <p:sldId id="277" r:id="rId4"/>
    <p:sldId id="283" r:id="rId5"/>
    <p:sldId id="321" r:id="rId6"/>
    <p:sldId id="278" r:id="rId7"/>
    <p:sldId id="311" r:id="rId8"/>
    <p:sldId id="312" r:id="rId9"/>
    <p:sldId id="313" r:id="rId10"/>
    <p:sldId id="318" r:id="rId11"/>
    <p:sldId id="319" r:id="rId12"/>
    <p:sldId id="314" r:id="rId13"/>
    <p:sldId id="320" r:id="rId14"/>
    <p:sldId id="315" r:id="rId15"/>
    <p:sldId id="316" r:id="rId16"/>
    <p:sldId id="317" r:id="rId17"/>
    <p:sldId id="299" r:id="rId18"/>
    <p:sldId id="301" r:id="rId19"/>
    <p:sldId id="302" r:id="rId20"/>
    <p:sldId id="303" r:id="rId21"/>
    <p:sldId id="304" r:id="rId22"/>
    <p:sldId id="306" r:id="rId23"/>
    <p:sldId id="307" r:id="rId24"/>
    <p:sldId id="308" r:id="rId25"/>
    <p:sldId id="300" r:id="rId26"/>
    <p:sldId id="322" r:id="rId27"/>
    <p:sldId id="323" r:id="rId28"/>
    <p:sldId id="325" r:id="rId29"/>
    <p:sldId id="326" r:id="rId30"/>
    <p:sldId id="310" r:id="rId31"/>
    <p:sldId id="28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  <p:cmAuthor id="2" name="Bushra Jaleel" initials="BJ" lastIdx="1" clrIdx="2">
    <p:extLst>
      <p:ext uri="{19B8F6BF-5375-455C-9EA6-DF929625EA0E}">
        <p15:presenceInfo xmlns:p15="http://schemas.microsoft.com/office/powerpoint/2012/main" userId="S-1-5-21-2802246562-1356061355-964351057-245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5252"/>
    <a:srgbClr val="D0CECE"/>
    <a:srgbClr val="92D050"/>
    <a:srgbClr val="00B050"/>
    <a:srgbClr val="00B0F0"/>
    <a:srgbClr val="0070C0"/>
    <a:srgbClr val="D24726"/>
    <a:srgbClr val="D2B4A6"/>
    <a:srgbClr val="734F29"/>
    <a:srgbClr val="DD46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88689" autoAdjust="0"/>
  </p:normalViewPr>
  <p:slideViewPr>
    <p:cSldViewPr snapToGrid="0">
      <p:cViewPr varScale="1">
        <p:scale>
          <a:sx n="79" d="100"/>
          <a:sy n="79" d="100"/>
        </p:scale>
        <p:origin x="84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E5A7F0-09CE-4A20-BADC-5C4CC22F39C4}" type="doc">
      <dgm:prSet loTypeId="urn:microsoft.com/office/officeart/2005/8/layout/arrow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A1B90EE-349F-4261-B511-9D4D64875208}">
      <dgm:prSet phldrT="[Text]" custT="1"/>
      <dgm:spPr/>
      <dgm:t>
        <a:bodyPr/>
        <a:lstStyle/>
        <a:p>
          <a:r>
            <a:rPr lang="en-US" sz="1800" b="1" i="1" dirty="0" smtClean="0"/>
            <a:t>Pilot Test</a:t>
          </a:r>
          <a:endParaRPr lang="en-US" sz="1800" b="1" i="1" dirty="0"/>
        </a:p>
      </dgm:t>
    </dgm:pt>
    <dgm:pt modelId="{A6CAEC43-8C59-4B83-81C8-188525A1E1F0}" type="parTrans" cxnId="{D582AEC9-222E-4F5D-8D05-AA7981421255}">
      <dgm:prSet/>
      <dgm:spPr/>
      <dgm:t>
        <a:bodyPr/>
        <a:lstStyle/>
        <a:p>
          <a:endParaRPr lang="en-US"/>
        </a:p>
      </dgm:t>
    </dgm:pt>
    <dgm:pt modelId="{6401548A-9841-43E1-AFEA-A6F0032A0260}" type="sibTrans" cxnId="{D582AEC9-222E-4F5D-8D05-AA7981421255}">
      <dgm:prSet/>
      <dgm:spPr/>
      <dgm:t>
        <a:bodyPr/>
        <a:lstStyle/>
        <a:p>
          <a:endParaRPr lang="en-US"/>
        </a:p>
      </dgm:t>
    </dgm:pt>
    <dgm:pt modelId="{4FDDAC37-4AE2-46BE-9DCC-960E0E69398A}">
      <dgm:prSet phldrT="[Text]" custT="1"/>
      <dgm:spPr/>
      <dgm:t>
        <a:bodyPr/>
        <a:lstStyle/>
        <a:p>
          <a:r>
            <a:rPr lang="en-US" sz="1800" b="1" i="1" dirty="0" smtClean="0"/>
            <a:t>Fix Errors</a:t>
          </a:r>
          <a:endParaRPr lang="en-US" sz="1800" b="1" i="1" dirty="0"/>
        </a:p>
      </dgm:t>
    </dgm:pt>
    <dgm:pt modelId="{D7681BD3-7ADC-4250-9D83-A7C85F27F730}" type="parTrans" cxnId="{19DC4A79-C83F-4489-840B-C13B89761834}">
      <dgm:prSet/>
      <dgm:spPr/>
      <dgm:t>
        <a:bodyPr/>
        <a:lstStyle/>
        <a:p>
          <a:endParaRPr lang="en-US"/>
        </a:p>
      </dgm:t>
    </dgm:pt>
    <dgm:pt modelId="{8123FE02-7E03-4CEF-8AE8-6DB451624905}" type="sibTrans" cxnId="{19DC4A79-C83F-4489-840B-C13B89761834}">
      <dgm:prSet/>
      <dgm:spPr/>
      <dgm:t>
        <a:bodyPr/>
        <a:lstStyle/>
        <a:p>
          <a:endParaRPr lang="en-US"/>
        </a:p>
      </dgm:t>
    </dgm:pt>
    <dgm:pt modelId="{D79FF695-5CAD-43EE-914E-A55C6E2F8F1B}">
      <dgm:prSet phldrT="[Text]" custT="1"/>
      <dgm:spPr/>
      <dgm:t>
        <a:bodyPr/>
        <a:lstStyle/>
        <a:p>
          <a:r>
            <a:rPr lang="en-US" sz="1800" b="1" i="1" dirty="0" smtClean="0"/>
            <a:t>Collect Data</a:t>
          </a:r>
          <a:endParaRPr lang="en-US" sz="1800" b="1" i="1" dirty="0"/>
        </a:p>
      </dgm:t>
    </dgm:pt>
    <dgm:pt modelId="{FD3B9304-95EF-4006-A376-02B5F8B33F70}" type="parTrans" cxnId="{906DA780-4A6D-4AA9-A05C-863B0402FC90}">
      <dgm:prSet/>
      <dgm:spPr/>
      <dgm:t>
        <a:bodyPr/>
        <a:lstStyle/>
        <a:p>
          <a:endParaRPr lang="en-US"/>
        </a:p>
      </dgm:t>
    </dgm:pt>
    <dgm:pt modelId="{EC138BD3-ED86-49E0-8FA3-ECA21D550650}" type="sibTrans" cxnId="{906DA780-4A6D-4AA9-A05C-863B0402FC90}">
      <dgm:prSet/>
      <dgm:spPr/>
      <dgm:t>
        <a:bodyPr/>
        <a:lstStyle/>
        <a:p>
          <a:endParaRPr lang="en-US"/>
        </a:p>
      </dgm:t>
    </dgm:pt>
    <dgm:pt modelId="{2DAE8A87-AB87-4A51-9900-BB1B6050A12A}" type="pres">
      <dgm:prSet presAssocID="{1FE5A7F0-09CE-4A20-BADC-5C4CC22F39C4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B07E39-BA72-40EA-A799-16F8ADE48386}" type="pres">
      <dgm:prSet presAssocID="{1FE5A7F0-09CE-4A20-BADC-5C4CC22F39C4}" presName="arrow" presStyleLbl="bgShp" presStyleIdx="0" presStyleCnt="1"/>
      <dgm:spPr/>
    </dgm:pt>
    <dgm:pt modelId="{495C0828-B42F-442D-A00D-B77440DD45E6}" type="pres">
      <dgm:prSet presAssocID="{1FE5A7F0-09CE-4A20-BADC-5C4CC22F39C4}" presName="arrowDiagram3" presStyleCnt="0"/>
      <dgm:spPr/>
    </dgm:pt>
    <dgm:pt modelId="{8795C090-4AE8-4C9B-9A8A-D31914BDCF4C}" type="pres">
      <dgm:prSet presAssocID="{AA1B90EE-349F-4261-B511-9D4D64875208}" presName="bullet3a" presStyleLbl="node1" presStyleIdx="0" presStyleCnt="3"/>
      <dgm:spPr/>
    </dgm:pt>
    <dgm:pt modelId="{2E541DF1-973F-4621-A125-A33B890A20E7}" type="pres">
      <dgm:prSet presAssocID="{AA1B90EE-349F-4261-B511-9D4D64875208}" presName="textBox3a" presStyleLbl="revTx" presStyleIdx="0" presStyleCnt="3" custScaleX="118576" custScaleY="85845" custLinFactNeighborX="-1134" custLinFactNeighborY="146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941AC0-B5CB-48DF-82D9-9CAC87F4D8BB}" type="pres">
      <dgm:prSet presAssocID="{4FDDAC37-4AE2-46BE-9DCC-960E0E69398A}" presName="bullet3b" presStyleLbl="node1" presStyleIdx="1" presStyleCnt="3"/>
      <dgm:spPr/>
    </dgm:pt>
    <dgm:pt modelId="{2497F58A-1275-4EF6-9DE7-766EFF858FAF}" type="pres">
      <dgm:prSet presAssocID="{4FDDAC37-4AE2-46BE-9DCC-960E0E69398A}" presName="textBox3b" presStyleLbl="revTx" presStyleIdx="1" presStyleCnt="3" custScaleX="118576" custScaleY="88908" custLinFactNeighborX="1101" custLinFactNeighborY="77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11CF18-CAD4-4AC6-8F81-A9B9CC18E22F}" type="pres">
      <dgm:prSet presAssocID="{D79FF695-5CAD-43EE-914E-A55C6E2F8F1B}" presName="bullet3c" presStyleLbl="node1" presStyleIdx="2" presStyleCnt="3"/>
      <dgm:spPr/>
    </dgm:pt>
    <dgm:pt modelId="{2CD882E7-65CB-46E4-9347-D0F60DA5EAF3}" type="pres">
      <dgm:prSet presAssocID="{D79FF695-5CAD-43EE-914E-A55C6E2F8F1B}" presName="textBox3c" presStyleLbl="revTx" presStyleIdx="2" presStyleCnt="3" custScaleX="140988" custScaleY="819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3DE3A6-731F-40F4-8309-2C11963B3AC4}" type="presOf" srcId="{1FE5A7F0-09CE-4A20-BADC-5C4CC22F39C4}" destId="{2DAE8A87-AB87-4A51-9900-BB1B6050A12A}" srcOrd="0" destOrd="0" presId="urn:microsoft.com/office/officeart/2005/8/layout/arrow2"/>
    <dgm:cxn modelId="{7B425B3C-F4E8-44D0-B0EC-A80B25C07629}" type="presOf" srcId="{D79FF695-5CAD-43EE-914E-A55C6E2F8F1B}" destId="{2CD882E7-65CB-46E4-9347-D0F60DA5EAF3}" srcOrd="0" destOrd="0" presId="urn:microsoft.com/office/officeart/2005/8/layout/arrow2"/>
    <dgm:cxn modelId="{19DC4A79-C83F-4489-840B-C13B89761834}" srcId="{1FE5A7F0-09CE-4A20-BADC-5C4CC22F39C4}" destId="{4FDDAC37-4AE2-46BE-9DCC-960E0E69398A}" srcOrd="1" destOrd="0" parTransId="{D7681BD3-7ADC-4250-9D83-A7C85F27F730}" sibTransId="{8123FE02-7E03-4CEF-8AE8-6DB451624905}"/>
    <dgm:cxn modelId="{951D8CEA-9317-4340-8B90-F46FBD28D303}" type="presOf" srcId="{4FDDAC37-4AE2-46BE-9DCC-960E0E69398A}" destId="{2497F58A-1275-4EF6-9DE7-766EFF858FAF}" srcOrd="0" destOrd="0" presId="urn:microsoft.com/office/officeart/2005/8/layout/arrow2"/>
    <dgm:cxn modelId="{52F7D70D-4AAF-4431-A7DC-7E7FF130C775}" type="presOf" srcId="{AA1B90EE-349F-4261-B511-9D4D64875208}" destId="{2E541DF1-973F-4621-A125-A33B890A20E7}" srcOrd="0" destOrd="0" presId="urn:microsoft.com/office/officeart/2005/8/layout/arrow2"/>
    <dgm:cxn modelId="{906DA780-4A6D-4AA9-A05C-863B0402FC90}" srcId="{1FE5A7F0-09CE-4A20-BADC-5C4CC22F39C4}" destId="{D79FF695-5CAD-43EE-914E-A55C6E2F8F1B}" srcOrd="2" destOrd="0" parTransId="{FD3B9304-95EF-4006-A376-02B5F8B33F70}" sibTransId="{EC138BD3-ED86-49E0-8FA3-ECA21D550650}"/>
    <dgm:cxn modelId="{D582AEC9-222E-4F5D-8D05-AA7981421255}" srcId="{1FE5A7F0-09CE-4A20-BADC-5C4CC22F39C4}" destId="{AA1B90EE-349F-4261-B511-9D4D64875208}" srcOrd="0" destOrd="0" parTransId="{A6CAEC43-8C59-4B83-81C8-188525A1E1F0}" sibTransId="{6401548A-9841-43E1-AFEA-A6F0032A0260}"/>
    <dgm:cxn modelId="{AA6960D4-1925-48B8-A617-87E988D82565}" type="presParOf" srcId="{2DAE8A87-AB87-4A51-9900-BB1B6050A12A}" destId="{4BB07E39-BA72-40EA-A799-16F8ADE48386}" srcOrd="0" destOrd="0" presId="urn:microsoft.com/office/officeart/2005/8/layout/arrow2"/>
    <dgm:cxn modelId="{F27F8BF8-AD0F-4C6F-97D3-0590B9FAF843}" type="presParOf" srcId="{2DAE8A87-AB87-4A51-9900-BB1B6050A12A}" destId="{495C0828-B42F-442D-A00D-B77440DD45E6}" srcOrd="1" destOrd="0" presId="urn:microsoft.com/office/officeart/2005/8/layout/arrow2"/>
    <dgm:cxn modelId="{BEDAF8BD-ABDD-4F34-B1D1-C5B40F539CDD}" type="presParOf" srcId="{495C0828-B42F-442D-A00D-B77440DD45E6}" destId="{8795C090-4AE8-4C9B-9A8A-D31914BDCF4C}" srcOrd="0" destOrd="0" presId="urn:microsoft.com/office/officeart/2005/8/layout/arrow2"/>
    <dgm:cxn modelId="{B85D171F-CD3C-46E5-913A-2AD54A77F12C}" type="presParOf" srcId="{495C0828-B42F-442D-A00D-B77440DD45E6}" destId="{2E541DF1-973F-4621-A125-A33B890A20E7}" srcOrd="1" destOrd="0" presId="urn:microsoft.com/office/officeart/2005/8/layout/arrow2"/>
    <dgm:cxn modelId="{D8A5845E-D72A-455C-BEA8-2CFDED6FA12E}" type="presParOf" srcId="{495C0828-B42F-442D-A00D-B77440DD45E6}" destId="{E6941AC0-B5CB-48DF-82D9-9CAC87F4D8BB}" srcOrd="2" destOrd="0" presId="urn:microsoft.com/office/officeart/2005/8/layout/arrow2"/>
    <dgm:cxn modelId="{3E4C1F86-29F2-41C9-A319-2ED4CBBD7762}" type="presParOf" srcId="{495C0828-B42F-442D-A00D-B77440DD45E6}" destId="{2497F58A-1275-4EF6-9DE7-766EFF858FAF}" srcOrd="3" destOrd="0" presId="urn:microsoft.com/office/officeart/2005/8/layout/arrow2"/>
    <dgm:cxn modelId="{1571182B-AE19-43F7-95E4-1C370C1230DD}" type="presParOf" srcId="{495C0828-B42F-442D-A00D-B77440DD45E6}" destId="{C711CF18-CAD4-4AC6-8F81-A9B9CC18E22F}" srcOrd="4" destOrd="0" presId="urn:microsoft.com/office/officeart/2005/8/layout/arrow2"/>
    <dgm:cxn modelId="{08A44B46-A946-493B-990D-99704160277C}" type="presParOf" srcId="{495C0828-B42F-442D-A00D-B77440DD45E6}" destId="{2CD882E7-65CB-46E4-9347-D0F60DA5EAF3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08F7F-B917-4F61-B030-949E4D642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90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266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48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149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869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0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029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57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22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1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2361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0989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16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57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886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1914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5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489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52525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rgbClr val="52525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13252"/>
            <a:ext cx="12192000" cy="133285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Building Instruments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Module 4.1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This Module Discusses…</a:t>
            </a:r>
            <a:endParaRPr lang="en-US" b="1" dirty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675155" y="4655299"/>
            <a:ext cx="2709407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dirty="0" smtClean="0">
                <a:latin typeface="+mn-lt"/>
              </a:rPr>
              <a:t>Constructing Survey Instruments</a:t>
            </a:r>
            <a:endParaRPr lang="en-US" sz="3200" i="1" dirty="0">
              <a:latin typeface="+mn-lt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999505" y="1964658"/>
            <a:ext cx="0" cy="4358640"/>
          </a:xfrm>
          <a:prstGeom prst="line">
            <a:avLst/>
          </a:prstGeom>
          <a:ln w="76200">
            <a:solidFill>
              <a:srgbClr val="52525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163340" y="1964658"/>
            <a:ext cx="0" cy="4358640"/>
          </a:xfrm>
          <a:prstGeom prst="line">
            <a:avLst/>
          </a:prstGeom>
          <a:ln w="76200">
            <a:solidFill>
              <a:srgbClr val="52525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/>
          <p:cNvSpPr txBox="1">
            <a:spLocks/>
          </p:cNvSpPr>
          <p:nvPr/>
        </p:nvSpPr>
        <p:spPr>
          <a:xfrm>
            <a:off x="4642052" y="4655299"/>
            <a:ext cx="2876348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dirty="0" smtClean="0">
                <a:latin typeface="+mn-lt"/>
              </a:rPr>
              <a:t>Decisions in Instrument Design</a:t>
            </a:r>
            <a:endParaRPr lang="en-US" sz="3200" i="1" dirty="0">
              <a:latin typeface="+mn-lt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8778899" y="4655299"/>
            <a:ext cx="2917134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dirty="0" smtClean="0">
                <a:latin typeface="+mn-lt"/>
              </a:rPr>
              <a:t>Self Administered Questionnaires</a:t>
            </a:r>
            <a:endParaRPr lang="en-US" sz="3200" i="1" dirty="0">
              <a:latin typeface="+mn-lt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5076" y="2092270"/>
            <a:ext cx="2783623" cy="2201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5595" y="2124809"/>
            <a:ext cx="2115122" cy="21151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0594" y="1926180"/>
            <a:ext cx="2405048" cy="2653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393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2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927600" y="2402237"/>
            <a:ext cx="6665132" cy="2187226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Constructing Instruments</a:t>
            </a:r>
            <a:endParaRPr lang="en-US" sz="4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46132" y="4040488"/>
            <a:ext cx="5662245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i="1" dirty="0">
                <a:solidFill>
                  <a:schemeClr val="bg1"/>
                </a:solidFill>
                <a:latin typeface="+mn-lt"/>
              </a:rPr>
              <a:t>Guidelines for </a:t>
            </a:r>
            <a:r>
              <a:rPr lang="en-US" sz="2000" i="1" dirty="0" smtClean="0">
                <a:solidFill>
                  <a:schemeClr val="bg1"/>
                </a:solidFill>
                <a:latin typeface="+mn-lt"/>
              </a:rPr>
              <a:t>Writing Good Questions</a:t>
            </a:r>
            <a:endParaRPr lang="en-US" sz="2000" i="1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081302" y="3956539"/>
            <a:ext cx="648416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13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/>
          <a:lstStyle/>
          <a:p>
            <a:pPr algn="r"/>
            <a:r>
              <a:rPr lang="en-US" b="1" dirty="0" smtClean="0"/>
              <a:t>Instrument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28266" y="2402238"/>
            <a:ext cx="6163733" cy="2187226"/>
          </a:xfrm>
        </p:spPr>
        <p:txBody>
          <a:bodyPr>
            <a:noAutofit/>
          </a:bodyPr>
          <a:lstStyle/>
          <a:p>
            <a:r>
              <a:rPr lang="en-US" b="1" dirty="0" smtClean="0"/>
              <a:t>A generic </a:t>
            </a:r>
            <a:r>
              <a:rPr lang="en-US" b="1" dirty="0"/>
              <a:t>term that researchers use for </a:t>
            </a:r>
            <a:r>
              <a:rPr lang="en-US" b="1" dirty="0" smtClean="0"/>
              <a:t>the device, such as a questionnaire, used to measure a construct.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045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Questionnaire Quality and </a:t>
            </a:r>
            <a:r>
              <a:rPr lang="en-US" b="1" dirty="0" smtClean="0"/>
              <a:t>Design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1" y="1825624"/>
            <a:ext cx="10574214" cy="4792151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Questionnaire design is one of the most critical stages in the survey research process.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600" dirty="0">
                <a:solidFill>
                  <a:schemeClr val="tx1"/>
                </a:solidFill>
              </a:rPr>
              <a:t>A questionnaire (survey) is only as good as the questions it asks—ask a bad question, get bad results.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600" dirty="0">
                <a:solidFill>
                  <a:schemeClr val="tx1"/>
                </a:solidFill>
              </a:rPr>
              <a:t>Composing a good questionnaire appears easy, but it is usually the result of long, painstaking work.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600" dirty="0">
                <a:solidFill>
                  <a:schemeClr val="tx1"/>
                </a:solidFill>
              </a:rPr>
              <a:t>The questions must meet the basic criteria of relevance and </a:t>
            </a:r>
            <a:r>
              <a:rPr lang="en-US" sz="2600" dirty="0" smtClean="0">
                <a:solidFill>
                  <a:schemeClr val="tx1"/>
                </a:solidFill>
              </a:rPr>
              <a:t>accuracy, therefore, </a:t>
            </a:r>
            <a:r>
              <a:rPr lang="en-US" sz="2600" b="1" dirty="0" smtClean="0">
                <a:solidFill>
                  <a:schemeClr val="tx1"/>
                </a:solidFill>
              </a:rPr>
              <a:t>use of existing (previously validated) instruments is always recommended.</a:t>
            </a:r>
            <a:endParaRPr lang="en-US" sz="2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23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96" y="3130297"/>
            <a:ext cx="51992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000" b="1" i="1" dirty="0" smtClean="0"/>
              <a:t>Match the Research Objective</a:t>
            </a:r>
          </a:p>
          <a:p>
            <a:pPr lvl="1"/>
            <a:r>
              <a:rPr lang="en-US" sz="2000" i="1" dirty="0" smtClean="0"/>
              <a:t>Questions in the instrument should be related with the topic </a:t>
            </a:r>
            <a:r>
              <a:rPr lang="en-US" sz="2000" i="1" dirty="0"/>
              <a:t>and purpose of </a:t>
            </a:r>
            <a:r>
              <a:rPr lang="en-US" sz="2000" i="1" dirty="0" smtClean="0"/>
              <a:t>survey.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9144472" y="1438527"/>
            <a:ext cx="1037463" cy="1015663"/>
            <a:chOff x="1052146" y="1430113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7" name="Rectangle 6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52146" y="1430113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07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952081" y="1444336"/>
            <a:ext cx="1037463" cy="1015663"/>
            <a:chOff x="152890" y="1451024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10" name="Rectangle 9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2890" y="1451024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06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759690" y="1450145"/>
            <a:ext cx="1037463" cy="1015663"/>
            <a:chOff x="3775250" y="145787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23" name="Rectangle 22"/>
            <p:cNvSpPr/>
            <p:nvPr/>
          </p:nvSpPr>
          <p:spPr>
            <a:xfrm>
              <a:off x="38367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775250" y="145787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05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567299" y="1455954"/>
            <a:ext cx="1037463" cy="1015663"/>
            <a:chOff x="2877674" y="1466445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26" name="Rectangle 25"/>
            <p:cNvSpPr/>
            <p:nvPr/>
          </p:nvSpPr>
          <p:spPr>
            <a:xfrm>
              <a:off x="2928478" y="1514221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77674" y="1466445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04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374908" y="1473382"/>
            <a:ext cx="1037463" cy="1015663"/>
            <a:chOff x="1939783" y="1471549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29" name="Rectangle 28"/>
            <p:cNvSpPr/>
            <p:nvPr/>
          </p:nvSpPr>
          <p:spPr>
            <a:xfrm>
              <a:off x="2007745" y="1509729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39783" y="1471549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03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182517" y="1467572"/>
            <a:ext cx="1037463" cy="1015663"/>
            <a:chOff x="1021321" y="146834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32" name="Rectangle 31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021321" y="146834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02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990126" y="1461763"/>
            <a:ext cx="1037463" cy="1015663"/>
            <a:chOff x="134237" y="1474057"/>
            <a:chExt cx="1037463" cy="1015663"/>
          </a:xfrm>
          <a:solidFill>
            <a:schemeClr val="tx1"/>
          </a:solidFill>
        </p:grpSpPr>
        <p:sp>
          <p:nvSpPr>
            <p:cNvPr id="35" name="Rectangle 34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4237" y="1474057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01</a:t>
              </a:r>
            </a:p>
          </p:txBody>
        </p:sp>
      </p:grpSp>
      <p:sp>
        <p:nvSpPr>
          <p:cNvPr id="37" name="Rectangle 7"/>
          <p:cNvSpPr txBox="1">
            <a:spLocks/>
          </p:cNvSpPr>
          <p:nvPr/>
        </p:nvSpPr>
        <p:spPr>
          <a:xfrm>
            <a:off x="5424406" y="3521990"/>
            <a:ext cx="6408549" cy="27238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2000" dirty="0" smtClean="0"/>
              <a:t>Research Topic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 smtClean="0"/>
              <a:t>Influence of Employee Job Satisfaction on Organizational Commitment.</a:t>
            </a:r>
            <a:br>
              <a:rPr lang="en-US" altLang="en-US" sz="2000" dirty="0" smtClean="0"/>
            </a:br>
            <a:endParaRPr lang="en-US" altLang="en-US" sz="2000" dirty="0" smtClean="0"/>
          </a:p>
          <a:p>
            <a:pPr>
              <a:lnSpc>
                <a:spcPct val="80000"/>
              </a:lnSpc>
            </a:pPr>
            <a:r>
              <a:rPr lang="en-US" altLang="en-US" sz="2000" dirty="0" smtClean="0"/>
              <a:t>Research Instrument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 smtClean="0"/>
              <a:t>Composed of questions from </a:t>
            </a:r>
          </a:p>
          <a:p>
            <a:pPr lvl="2">
              <a:lnSpc>
                <a:spcPct val="80000"/>
              </a:lnSpc>
            </a:pPr>
            <a:r>
              <a:rPr lang="en-US" altLang="en-US" sz="1800" dirty="0" smtClean="0"/>
              <a:t>Job Satisfaction Scale</a:t>
            </a:r>
          </a:p>
          <a:p>
            <a:pPr lvl="2">
              <a:lnSpc>
                <a:spcPct val="80000"/>
              </a:lnSpc>
            </a:pPr>
            <a:r>
              <a:rPr lang="en-US" altLang="en-US" sz="1800" dirty="0" smtClean="0"/>
              <a:t>Organizational Commitment Scale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52400" y="0"/>
            <a:ext cx="12039599" cy="1323439"/>
            <a:chOff x="0" y="-32067"/>
            <a:chExt cx="12039599" cy="1323439"/>
          </a:xfrm>
        </p:grpSpPr>
        <p:sp>
          <p:nvSpPr>
            <p:cNvPr id="4" name="TextBox 3"/>
            <p:cNvSpPr txBox="1"/>
            <p:nvPr/>
          </p:nvSpPr>
          <p:spPr>
            <a:xfrm>
              <a:off x="0" y="-32067"/>
              <a:ext cx="11887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/>
                <a:t>PRINCIPLES</a:t>
              </a:r>
              <a:endParaRPr lang="en-US" sz="8000" b="1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641382" y="168119"/>
              <a:ext cx="63982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 smtClean="0">
                  <a:solidFill>
                    <a:srgbClr val="C00000"/>
                  </a:solidFill>
                </a:rPr>
                <a:t>OF </a:t>
              </a:r>
              <a:br>
                <a:rPr lang="en-US" sz="2800" b="1" i="1" dirty="0" smtClean="0">
                  <a:solidFill>
                    <a:srgbClr val="C00000"/>
                  </a:solidFill>
                </a:rPr>
              </a:br>
              <a:r>
                <a:rPr lang="en-US" sz="2800" b="1" i="1" dirty="0" smtClean="0">
                  <a:solidFill>
                    <a:srgbClr val="C00000"/>
                  </a:solidFill>
                </a:rPr>
                <a:t>WRITING QUESTIONS FOR SURVEYS </a:t>
              </a:r>
              <a:endParaRPr lang="en-US" sz="2800" b="1" i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9352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96" y="3130297"/>
            <a:ext cx="54850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000" b="1" i="1" dirty="0" smtClean="0"/>
              <a:t>Keep it Simple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Be brief, objective, simple, and specific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/>
              <a:t>No jargon or technical concepts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/>
              <a:t>Use simple language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/>
              <a:t>Use words that are </a:t>
            </a:r>
            <a:r>
              <a:rPr lang="en-US" sz="2000" i="1" dirty="0" smtClean="0"/>
              <a:t>familiar </a:t>
            </a:r>
            <a:r>
              <a:rPr lang="en-US" sz="2000" i="1" dirty="0"/>
              <a:t>to the respondents. </a:t>
            </a:r>
          </a:p>
          <a:p>
            <a:pPr lvl="1"/>
            <a:endParaRPr lang="en-US" sz="2000" b="1" i="1" dirty="0" smtClean="0"/>
          </a:p>
        </p:txBody>
      </p:sp>
      <p:grpSp>
        <p:nvGrpSpPr>
          <p:cNvPr id="37" name="Group 36"/>
          <p:cNvGrpSpPr/>
          <p:nvPr/>
        </p:nvGrpSpPr>
        <p:grpSpPr>
          <a:xfrm>
            <a:off x="9144472" y="1438527"/>
            <a:ext cx="1037463" cy="1015663"/>
            <a:chOff x="1052146" y="1430113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38" name="Rectangle 37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52146" y="1430113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07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952081" y="1444336"/>
            <a:ext cx="1037463" cy="1015663"/>
            <a:chOff x="152890" y="1451024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1" name="Rectangle 40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2890" y="1451024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06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759690" y="1450145"/>
            <a:ext cx="1037463" cy="1015663"/>
            <a:chOff x="3775250" y="145787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4" name="Rectangle 43"/>
            <p:cNvSpPr/>
            <p:nvPr/>
          </p:nvSpPr>
          <p:spPr>
            <a:xfrm>
              <a:off x="38367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775250" y="145787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05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567299" y="1455954"/>
            <a:ext cx="1037463" cy="1015663"/>
            <a:chOff x="2877674" y="1466445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7" name="Rectangle 46"/>
            <p:cNvSpPr/>
            <p:nvPr/>
          </p:nvSpPr>
          <p:spPr>
            <a:xfrm>
              <a:off x="2928478" y="1514221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877674" y="1466445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04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374908" y="1473382"/>
            <a:ext cx="1037463" cy="1015663"/>
            <a:chOff x="1939783" y="1471549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50" name="Rectangle 49"/>
            <p:cNvSpPr/>
            <p:nvPr/>
          </p:nvSpPr>
          <p:spPr>
            <a:xfrm>
              <a:off x="2007745" y="1509729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39783" y="1471549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03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182517" y="1467572"/>
            <a:ext cx="1037463" cy="1015663"/>
            <a:chOff x="1021321" y="1468348"/>
            <a:chExt cx="1037463" cy="1015663"/>
          </a:xfrm>
          <a:solidFill>
            <a:schemeClr val="tx1"/>
          </a:solidFill>
        </p:grpSpPr>
        <p:sp>
          <p:nvSpPr>
            <p:cNvPr id="53" name="Rectangle 52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21321" y="146834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02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990126" y="1461763"/>
            <a:ext cx="1037463" cy="1015663"/>
            <a:chOff x="134237" y="1474057"/>
            <a:chExt cx="1037463" cy="1015663"/>
          </a:xfrm>
          <a:solidFill>
            <a:srgbClr val="D0CECE"/>
          </a:solidFill>
        </p:grpSpPr>
        <p:sp>
          <p:nvSpPr>
            <p:cNvPr id="56" name="Rectangle 55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34237" y="1474057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01</a:t>
              </a:r>
            </a:p>
          </p:txBody>
        </p:sp>
      </p:grpSp>
      <p:sp>
        <p:nvSpPr>
          <p:cNvPr id="59" name="Rectangle 7"/>
          <p:cNvSpPr txBox="1">
            <a:spLocks/>
          </p:cNvSpPr>
          <p:nvPr/>
        </p:nvSpPr>
        <p:spPr>
          <a:xfrm>
            <a:off x="5424406" y="3521990"/>
            <a:ext cx="6408549" cy="27238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2000" dirty="0" smtClean="0"/>
              <a:t>Example: 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Are you cognizant of the variables influencing your decision</a:t>
            </a:r>
            <a:r>
              <a:rPr lang="en-US" altLang="en-US" sz="2000" dirty="0" smtClean="0"/>
              <a:t>?</a:t>
            </a:r>
            <a:br>
              <a:rPr lang="en-US" altLang="en-US" sz="2000" dirty="0" smtClean="0"/>
            </a:br>
            <a:endParaRPr lang="en-US" altLang="en-US" sz="2000" dirty="0" smtClean="0"/>
          </a:p>
          <a:p>
            <a:pPr>
              <a:lnSpc>
                <a:spcPct val="80000"/>
              </a:lnSpc>
            </a:pPr>
            <a:r>
              <a:rPr lang="en-US" altLang="en-US" sz="2000" dirty="0" smtClean="0"/>
              <a:t>Better Question: 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What variables influenced your decision?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52400" y="0"/>
            <a:ext cx="12039599" cy="1323439"/>
            <a:chOff x="0" y="-32067"/>
            <a:chExt cx="12039599" cy="1323439"/>
          </a:xfrm>
        </p:grpSpPr>
        <p:sp>
          <p:nvSpPr>
            <p:cNvPr id="28" name="TextBox 27"/>
            <p:cNvSpPr txBox="1"/>
            <p:nvPr/>
          </p:nvSpPr>
          <p:spPr>
            <a:xfrm>
              <a:off x="0" y="-32067"/>
              <a:ext cx="11887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/>
                <a:t>PRINCIPLES</a:t>
              </a:r>
              <a:endParaRPr lang="en-US" sz="80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41382" y="168119"/>
              <a:ext cx="63982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 smtClean="0">
                  <a:solidFill>
                    <a:srgbClr val="C00000"/>
                  </a:solidFill>
                </a:rPr>
                <a:t>OF </a:t>
              </a:r>
              <a:br>
                <a:rPr lang="en-US" sz="2800" b="1" i="1" dirty="0" smtClean="0">
                  <a:solidFill>
                    <a:srgbClr val="C00000"/>
                  </a:solidFill>
                </a:rPr>
              </a:br>
              <a:r>
                <a:rPr lang="en-US" sz="2800" b="1" i="1" dirty="0" smtClean="0">
                  <a:solidFill>
                    <a:srgbClr val="C00000"/>
                  </a:solidFill>
                </a:rPr>
                <a:t>WRITING QUESTIONS FOR SURVEYS </a:t>
              </a:r>
              <a:endParaRPr lang="en-US" sz="2800" b="1" i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324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96" y="3130297"/>
            <a:ext cx="54850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000" b="1" i="1" dirty="0" smtClean="0"/>
              <a:t>Avoid the Common Mistakes</a:t>
            </a:r>
          </a:p>
          <a:p>
            <a:pPr lvl="1"/>
            <a:r>
              <a:rPr lang="en-US" sz="2000" b="1" i="1" dirty="0" smtClean="0">
                <a:solidFill>
                  <a:srgbClr val="C00000"/>
                </a:solidFill>
              </a:rPr>
              <a:t>Loaded</a:t>
            </a:r>
            <a:r>
              <a:rPr lang="en-US" sz="2000" b="1" i="1" dirty="0" smtClean="0"/>
              <a:t> </a:t>
            </a:r>
            <a:r>
              <a:rPr lang="en-US" sz="2000" i="1" dirty="0"/>
              <a:t>Questions - that produce a particular emotional response by using biased wordings or asking something controversial.</a:t>
            </a:r>
            <a:endParaRPr lang="en-US" sz="2000" i="1" dirty="0" smtClean="0"/>
          </a:p>
        </p:txBody>
      </p:sp>
      <p:sp>
        <p:nvSpPr>
          <p:cNvPr id="37" name="Rectangle 7"/>
          <p:cNvSpPr txBox="1">
            <a:spLocks/>
          </p:cNvSpPr>
          <p:nvPr/>
        </p:nvSpPr>
        <p:spPr>
          <a:xfrm>
            <a:off x="5424406" y="3521990"/>
            <a:ext cx="6408549" cy="27238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2000" dirty="0" smtClean="0"/>
              <a:t>Example: 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How important are health </a:t>
            </a:r>
            <a:r>
              <a:rPr lang="en-US" altLang="en-US" sz="2000" dirty="0" smtClean="0"/>
              <a:t>benefits?</a:t>
            </a:r>
            <a:br>
              <a:rPr lang="en-US" altLang="en-US" sz="2000" dirty="0" smtClean="0"/>
            </a:br>
            <a:endParaRPr lang="en-US" altLang="en-US" sz="2000" dirty="0" smtClean="0"/>
          </a:p>
          <a:p>
            <a:pPr>
              <a:lnSpc>
                <a:spcPct val="80000"/>
              </a:lnSpc>
            </a:pPr>
            <a:r>
              <a:rPr lang="en-US" altLang="en-US" sz="2000" dirty="0" smtClean="0"/>
              <a:t>Better Question: 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How important are health plans compared to other employee </a:t>
            </a:r>
            <a:r>
              <a:rPr lang="en-US" altLang="en-US" sz="2000" dirty="0" smtClean="0"/>
              <a:t>benefits?</a:t>
            </a:r>
            <a:endParaRPr lang="en-US" altLang="en-US" sz="2000" dirty="0"/>
          </a:p>
        </p:txBody>
      </p:sp>
      <p:grpSp>
        <p:nvGrpSpPr>
          <p:cNvPr id="38" name="Group 37"/>
          <p:cNvGrpSpPr/>
          <p:nvPr/>
        </p:nvGrpSpPr>
        <p:grpSpPr>
          <a:xfrm>
            <a:off x="9144472" y="1438527"/>
            <a:ext cx="1037463" cy="1015663"/>
            <a:chOff x="1052146" y="1430113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39" name="Rectangle 38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52146" y="1430113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07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952081" y="1444336"/>
            <a:ext cx="1037463" cy="1015663"/>
            <a:chOff x="152890" y="1451024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2" name="Rectangle 41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52890" y="1451024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06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759690" y="1450145"/>
            <a:ext cx="1037463" cy="1015663"/>
            <a:chOff x="3775250" y="145787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5" name="Rectangle 44"/>
            <p:cNvSpPr/>
            <p:nvPr/>
          </p:nvSpPr>
          <p:spPr>
            <a:xfrm>
              <a:off x="38367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775250" y="145787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05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567299" y="1455954"/>
            <a:ext cx="1037463" cy="1015663"/>
            <a:chOff x="2877674" y="1466445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8" name="Rectangle 47"/>
            <p:cNvSpPr/>
            <p:nvPr/>
          </p:nvSpPr>
          <p:spPr>
            <a:xfrm>
              <a:off x="2928478" y="1514221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877674" y="1466445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04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374908" y="1473382"/>
            <a:ext cx="1037463" cy="1015663"/>
            <a:chOff x="1939783" y="1471549"/>
            <a:chExt cx="1037463" cy="1015663"/>
          </a:xfrm>
          <a:solidFill>
            <a:schemeClr val="tx1"/>
          </a:solidFill>
        </p:grpSpPr>
        <p:sp>
          <p:nvSpPr>
            <p:cNvPr id="51" name="Rectangle 50"/>
            <p:cNvSpPr/>
            <p:nvPr/>
          </p:nvSpPr>
          <p:spPr>
            <a:xfrm>
              <a:off x="2007745" y="1509729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39783" y="1471549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03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182517" y="1467572"/>
            <a:ext cx="1037463" cy="1015663"/>
            <a:chOff x="1021321" y="146834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54" name="Rectangle 53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21321" y="146834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02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990126" y="1461763"/>
            <a:ext cx="1037463" cy="1015663"/>
            <a:chOff x="134237" y="1474057"/>
            <a:chExt cx="1037463" cy="1015663"/>
          </a:xfrm>
          <a:solidFill>
            <a:srgbClr val="D0CECE"/>
          </a:solidFill>
        </p:grpSpPr>
        <p:sp>
          <p:nvSpPr>
            <p:cNvPr id="57" name="Rectangle 56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34237" y="1474057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01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52400" y="0"/>
            <a:ext cx="12039599" cy="1323439"/>
            <a:chOff x="0" y="-32067"/>
            <a:chExt cx="12039599" cy="1323439"/>
          </a:xfrm>
        </p:grpSpPr>
        <p:sp>
          <p:nvSpPr>
            <p:cNvPr id="28" name="TextBox 27"/>
            <p:cNvSpPr txBox="1"/>
            <p:nvPr/>
          </p:nvSpPr>
          <p:spPr>
            <a:xfrm>
              <a:off x="0" y="-32067"/>
              <a:ext cx="11887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/>
                <a:t>PRINCIPLES</a:t>
              </a:r>
              <a:endParaRPr lang="en-US" sz="80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41382" y="168119"/>
              <a:ext cx="63982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 smtClean="0">
                  <a:solidFill>
                    <a:srgbClr val="C00000"/>
                  </a:solidFill>
                </a:rPr>
                <a:t>OF </a:t>
              </a:r>
              <a:br>
                <a:rPr lang="en-US" sz="2800" b="1" i="1" dirty="0" smtClean="0">
                  <a:solidFill>
                    <a:srgbClr val="C00000"/>
                  </a:solidFill>
                </a:rPr>
              </a:br>
              <a:r>
                <a:rPr lang="en-US" sz="2800" b="1" i="1" dirty="0" smtClean="0">
                  <a:solidFill>
                    <a:srgbClr val="C00000"/>
                  </a:solidFill>
                </a:rPr>
                <a:t>WRITING QUESTIONS FOR SURVEYS </a:t>
              </a:r>
              <a:endParaRPr lang="en-US" sz="2800" b="1" i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932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96" y="3130297"/>
            <a:ext cx="54850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000" b="1" i="1" dirty="0" smtClean="0"/>
              <a:t>Avoid the Common Mistakes</a:t>
            </a:r>
          </a:p>
          <a:p>
            <a:pPr lvl="1"/>
            <a:r>
              <a:rPr lang="en-US" sz="2000" b="1" i="1" dirty="0" smtClean="0">
                <a:solidFill>
                  <a:srgbClr val="C00000"/>
                </a:solidFill>
              </a:rPr>
              <a:t>Leading</a:t>
            </a:r>
            <a:r>
              <a:rPr lang="en-US" sz="2000" i="1" dirty="0"/>
              <a:t> Questions - phrased in a manner that respondents eventually select the answer the researcher wants them to.</a:t>
            </a:r>
            <a:endParaRPr lang="en-US" sz="2000" i="1" dirty="0" smtClean="0"/>
          </a:p>
        </p:txBody>
      </p:sp>
      <p:sp>
        <p:nvSpPr>
          <p:cNvPr id="37" name="Rectangle 7"/>
          <p:cNvSpPr txBox="1">
            <a:spLocks/>
          </p:cNvSpPr>
          <p:nvPr/>
        </p:nvSpPr>
        <p:spPr>
          <a:xfrm>
            <a:off x="5424406" y="3521990"/>
            <a:ext cx="6408549" cy="27238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2000" dirty="0" smtClean="0"/>
              <a:t>Example: 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 smtClean="0"/>
              <a:t>What are your thoughts on the wonderful upgrades and bonus we got for you?</a:t>
            </a:r>
            <a:br>
              <a:rPr lang="en-US" altLang="en-US" sz="2000" dirty="0" smtClean="0"/>
            </a:br>
            <a:endParaRPr lang="en-US" altLang="en-US" sz="2000" dirty="0" smtClean="0"/>
          </a:p>
          <a:p>
            <a:pPr>
              <a:lnSpc>
                <a:spcPct val="80000"/>
              </a:lnSpc>
            </a:pPr>
            <a:r>
              <a:rPr lang="en-US" altLang="en-US" sz="2000" dirty="0" smtClean="0"/>
              <a:t>Better Question: 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 smtClean="0"/>
              <a:t>What are your thoughts on the changes to the contract?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9144472" y="1438527"/>
            <a:ext cx="1037463" cy="1015663"/>
            <a:chOff x="1052146" y="1430113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39" name="Rectangle 38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52146" y="1430113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07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952081" y="1444336"/>
            <a:ext cx="1037463" cy="1015663"/>
            <a:chOff x="152890" y="1451024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2" name="Rectangle 41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52890" y="1451024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06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759690" y="1450145"/>
            <a:ext cx="1037463" cy="1015663"/>
            <a:chOff x="3775250" y="145787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5" name="Rectangle 44"/>
            <p:cNvSpPr/>
            <p:nvPr/>
          </p:nvSpPr>
          <p:spPr>
            <a:xfrm>
              <a:off x="38367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775250" y="145787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05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567299" y="1455954"/>
            <a:ext cx="1037463" cy="1015663"/>
            <a:chOff x="2877674" y="1466445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8" name="Rectangle 47"/>
            <p:cNvSpPr/>
            <p:nvPr/>
          </p:nvSpPr>
          <p:spPr>
            <a:xfrm>
              <a:off x="2928478" y="1514221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877674" y="1466445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04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374908" y="1473382"/>
            <a:ext cx="1037463" cy="1015663"/>
            <a:chOff x="1939783" y="1471549"/>
            <a:chExt cx="1037463" cy="1015663"/>
          </a:xfrm>
          <a:solidFill>
            <a:schemeClr val="tx1"/>
          </a:solidFill>
        </p:grpSpPr>
        <p:sp>
          <p:nvSpPr>
            <p:cNvPr id="51" name="Rectangle 50"/>
            <p:cNvSpPr/>
            <p:nvPr/>
          </p:nvSpPr>
          <p:spPr>
            <a:xfrm>
              <a:off x="2007745" y="1509729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39783" y="1471549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03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182517" y="1467572"/>
            <a:ext cx="1037463" cy="1015663"/>
            <a:chOff x="1021321" y="146834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54" name="Rectangle 53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21321" y="146834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02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990126" y="1461763"/>
            <a:ext cx="1037463" cy="1015663"/>
            <a:chOff x="134237" y="1474057"/>
            <a:chExt cx="1037463" cy="1015663"/>
          </a:xfrm>
          <a:solidFill>
            <a:srgbClr val="D0CECE"/>
          </a:solidFill>
        </p:grpSpPr>
        <p:sp>
          <p:nvSpPr>
            <p:cNvPr id="57" name="Rectangle 56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34237" y="1474057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01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52400" y="0"/>
            <a:ext cx="12039599" cy="1323439"/>
            <a:chOff x="0" y="-32067"/>
            <a:chExt cx="12039599" cy="1323439"/>
          </a:xfrm>
        </p:grpSpPr>
        <p:sp>
          <p:nvSpPr>
            <p:cNvPr id="28" name="TextBox 27"/>
            <p:cNvSpPr txBox="1"/>
            <p:nvPr/>
          </p:nvSpPr>
          <p:spPr>
            <a:xfrm>
              <a:off x="0" y="-32067"/>
              <a:ext cx="11887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/>
                <a:t>PRINCIPLES</a:t>
              </a:r>
              <a:endParaRPr lang="en-US" sz="80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41382" y="168119"/>
              <a:ext cx="63982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 smtClean="0">
                  <a:solidFill>
                    <a:srgbClr val="C00000"/>
                  </a:solidFill>
                </a:rPr>
                <a:t>OF </a:t>
              </a:r>
              <a:br>
                <a:rPr lang="en-US" sz="2800" b="1" i="1" dirty="0" smtClean="0">
                  <a:solidFill>
                    <a:srgbClr val="C00000"/>
                  </a:solidFill>
                </a:rPr>
              </a:br>
              <a:r>
                <a:rPr lang="en-US" sz="2800" b="1" i="1" dirty="0" smtClean="0">
                  <a:solidFill>
                    <a:srgbClr val="C00000"/>
                  </a:solidFill>
                </a:rPr>
                <a:t>WRITING QUESTIONS FOR SURVEYS </a:t>
              </a:r>
              <a:endParaRPr lang="en-US" sz="2800" b="1" i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406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96" y="3130297"/>
            <a:ext cx="54850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000" b="1" i="1" dirty="0" smtClean="0"/>
              <a:t>Avoid the Common Mistakes</a:t>
            </a:r>
          </a:p>
          <a:p>
            <a:pPr lvl="1"/>
            <a:r>
              <a:rPr lang="en-US" sz="2000" b="1" i="1" dirty="0" smtClean="0">
                <a:solidFill>
                  <a:srgbClr val="C00000"/>
                </a:solidFill>
              </a:rPr>
              <a:t>Double Barreled </a:t>
            </a:r>
            <a:r>
              <a:rPr lang="en-US" sz="2000" i="1" dirty="0" smtClean="0"/>
              <a:t>Questions - covering </a:t>
            </a:r>
            <a:r>
              <a:rPr lang="en-US" sz="2000" i="1" dirty="0"/>
              <a:t>several issues at </a:t>
            </a:r>
            <a:r>
              <a:rPr lang="en-US" sz="2000" i="1" dirty="0" smtClean="0"/>
              <a:t>once.</a:t>
            </a:r>
          </a:p>
        </p:txBody>
      </p:sp>
      <p:sp>
        <p:nvSpPr>
          <p:cNvPr id="38" name="Rectangle 7"/>
          <p:cNvSpPr txBox="1">
            <a:spLocks/>
          </p:cNvSpPr>
          <p:nvPr/>
        </p:nvSpPr>
        <p:spPr>
          <a:xfrm>
            <a:off x="5424406" y="3521990"/>
            <a:ext cx="6408549" cy="29563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2000" dirty="0" smtClean="0"/>
              <a:t>Example: 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How </a:t>
            </a:r>
            <a:r>
              <a:rPr lang="en-US" altLang="en-US" sz="2000" dirty="0" smtClean="0"/>
              <a:t>effective do </a:t>
            </a:r>
            <a:r>
              <a:rPr lang="en-US" altLang="en-US" sz="2000" dirty="0"/>
              <a:t>you find the new </a:t>
            </a:r>
            <a:r>
              <a:rPr lang="en-US" altLang="en-US" sz="2000" dirty="0" smtClean="0"/>
              <a:t>transportation and flexible leave policy?</a:t>
            </a:r>
          </a:p>
          <a:p>
            <a:pPr lvl="1">
              <a:lnSpc>
                <a:spcPct val="80000"/>
              </a:lnSpc>
            </a:pPr>
            <a:endParaRPr lang="en-US" altLang="en-US" sz="2000" dirty="0" smtClean="0"/>
          </a:p>
          <a:p>
            <a:pPr>
              <a:lnSpc>
                <a:spcPct val="80000"/>
              </a:lnSpc>
            </a:pPr>
            <a:r>
              <a:rPr lang="en-US" altLang="en-US" sz="2000" dirty="0" smtClean="0"/>
              <a:t>Better Question: 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How effective do you find the new transportation </a:t>
            </a:r>
            <a:r>
              <a:rPr lang="en-US" altLang="en-US" sz="2000" dirty="0" smtClean="0"/>
              <a:t>policy?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How effective do you find the new </a:t>
            </a:r>
            <a:r>
              <a:rPr lang="en-US" altLang="en-US" sz="2000" dirty="0" smtClean="0"/>
              <a:t>flexible </a:t>
            </a:r>
            <a:r>
              <a:rPr lang="en-US" altLang="en-US" sz="2000" dirty="0"/>
              <a:t>leave policy</a:t>
            </a:r>
            <a:r>
              <a:rPr lang="en-US" altLang="en-US" sz="2000" dirty="0" smtClean="0"/>
              <a:t>?</a:t>
            </a:r>
            <a:endParaRPr lang="en-US" altLang="en-US" sz="2000" dirty="0"/>
          </a:p>
        </p:txBody>
      </p:sp>
      <p:grpSp>
        <p:nvGrpSpPr>
          <p:cNvPr id="39" name="Group 38"/>
          <p:cNvGrpSpPr/>
          <p:nvPr/>
        </p:nvGrpSpPr>
        <p:grpSpPr>
          <a:xfrm>
            <a:off x="9144472" y="1438527"/>
            <a:ext cx="1037463" cy="1015663"/>
            <a:chOff x="1052146" y="1430113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0" name="Rectangle 39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52146" y="1430113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07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952081" y="1444336"/>
            <a:ext cx="1037463" cy="1015663"/>
            <a:chOff x="152890" y="1451024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3" name="Rectangle 42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52890" y="1451024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06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759690" y="1450145"/>
            <a:ext cx="1037463" cy="1015663"/>
            <a:chOff x="3775250" y="145787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6" name="Rectangle 45"/>
            <p:cNvSpPr/>
            <p:nvPr/>
          </p:nvSpPr>
          <p:spPr>
            <a:xfrm>
              <a:off x="38367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775250" y="145787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05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567299" y="1455954"/>
            <a:ext cx="1037463" cy="1015663"/>
            <a:chOff x="2877674" y="1466445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9" name="Rectangle 48"/>
            <p:cNvSpPr/>
            <p:nvPr/>
          </p:nvSpPr>
          <p:spPr>
            <a:xfrm>
              <a:off x="2928478" y="1514221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877674" y="1466445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04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374908" y="1473382"/>
            <a:ext cx="1037463" cy="1015663"/>
            <a:chOff x="1939783" y="1471549"/>
            <a:chExt cx="1037463" cy="1015663"/>
          </a:xfrm>
          <a:solidFill>
            <a:schemeClr val="tx1"/>
          </a:solidFill>
        </p:grpSpPr>
        <p:sp>
          <p:nvSpPr>
            <p:cNvPr id="52" name="Rectangle 51"/>
            <p:cNvSpPr/>
            <p:nvPr/>
          </p:nvSpPr>
          <p:spPr>
            <a:xfrm>
              <a:off x="2007745" y="1509729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939783" y="1471549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03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182517" y="1467572"/>
            <a:ext cx="1037463" cy="1015663"/>
            <a:chOff x="1021321" y="146834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55" name="Rectangle 54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021321" y="146834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02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990126" y="1461763"/>
            <a:ext cx="1037463" cy="1015663"/>
            <a:chOff x="134237" y="1474057"/>
            <a:chExt cx="1037463" cy="1015663"/>
          </a:xfrm>
          <a:solidFill>
            <a:srgbClr val="D0CECE"/>
          </a:solidFill>
        </p:grpSpPr>
        <p:sp>
          <p:nvSpPr>
            <p:cNvPr id="58" name="Rectangle 57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34237" y="1474057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01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52400" y="0"/>
            <a:ext cx="12039599" cy="1323439"/>
            <a:chOff x="0" y="-32067"/>
            <a:chExt cx="12039599" cy="1323439"/>
          </a:xfrm>
        </p:grpSpPr>
        <p:sp>
          <p:nvSpPr>
            <p:cNvPr id="28" name="TextBox 27"/>
            <p:cNvSpPr txBox="1"/>
            <p:nvPr/>
          </p:nvSpPr>
          <p:spPr>
            <a:xfrm>
              <a:off x="0" y="-32067"/>
              <a:ext cx="11887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/>
                <a:t>PRINCIPLES</a:t>
              </a:r>
              <a:endParaRPr lang="en-US" sz="80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41382" y="168119"/>
              <a:ext cx="63982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 smtClean="0">
                  <a:solidFill>
                    <a:srgbClr val="C00000"/>
                  </a:solidFill>
                </a:rPr>
                <a:t>OF </a:t>
              </a:r>
              <a:br>
                <a:rPr lang="en-US" sz="2800" b="1" i="1" dirty="0" smtClean="0">
                  <a:solidFill>
                    <a:srgbClr val="C00000"/>
                  </a:solidFill>
                </a:rPr>
              </a:br>
              <a:r>
                <a:rPr lang="en-US" sz="2800" b="1" i="1" dirty="0" smtClean="0">
                  <a:solidFill>
                    <a:srgbClr val="C00000"/>
                  </a:solidFill>
                </a:rPr>
                <a:t>WRITING QUESTIONS FOR SURVEYS </a:t>
              </a:r>
              <a:endParaRPr lang="en-US" sz="2800" b="1" i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693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7"/>
          <p:cNvSpPr txBox="1">
            <a:spLocks/>
          </p:cNvSpPr>
          <p:nvPr/>
        </p:nvSpPr>
        <p:spPr>
          <a:xfrm>
            <a:off x="5424406" y="3521990"/>
            <a:ext cx="6408549" cy="27238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en-US" altLang="en-U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1396" y="3130297"/>
            <a:ext cx="54850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000" b="1" i="1" dirty="0" smtClean="0"/>
              <a:t>Determine Question Types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/>
              <a:t>Open Ended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 smtClean="0"/>
              <a:t>Closed Ended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9144472" y="1438527"/>
            <a:ext cx="1037463" cy="1015663"/>
            <a:chOff x="1052146" y="1430113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38" name="Rectangle 37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52146" y="1430113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07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952081" y="1444336"/>
            <a:ext cx="1037463" cy="1015663"/>
            <a:chOff x="152890" y="1451024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1" name="Rectangle 40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2890" y="1451024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06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759690" y="1450145"/>
            <a:ext cx="1037463" cy="1015663"/>
            <a:chOff x="3775250" y="145787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4" name="Rectangle 43"/>
            <p:cNvSpPr/>
            <p:nvPr/>
          </p:nvSpPr>
          <p:spPr>
            <a:xfrm>
              <a:off x="38367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775250" y="145787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05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567299" y="1455954"/>
            <a:ext cx="1037463" cy="1015663"/>
            <a:chOff x="2877674" y="1466445"/>
            <a:chExt cx="1037463" cy="1015663"/>
          </a:xfrm>
          <a:solidFill>
            <a:schemeClr val="tx1"/>
          </a:solidFill>
        </p:grpSpPr>
        <p:sp>
          <p:nvSpPr>
            <p:cNvPr id="47" name="Rectangle 46"/>
            <p:cNvSpPr/>
            <p:nvPr/>
          </p:nvSpPr>
          <p:spPr>
            <a:xfrm>
              <a:off x="2928478" y="1514221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877674" y="1466445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04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374908" y="1473382"/>
            <a:ext cx="1037463" cy="1015663"/>
            <a:chOff x="1939783" y="1471549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50" name="Rectangle 49"/>
            <p:cNvSpPr/>
            <p:nvPr/>
          </p:nvSpPr>
          <p:spPr>
            <a:xfrm>
              <a:off x="2007745" y="1509729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39783" y="1471549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03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182517" y="1467572"/>
            <a:ext cx="1037463" cy="1015663"/>
            <a:chOff x="1021321" y="146834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53" name="Rectangle 52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21321" y="146834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02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990126" y="1461763"/>
            <a:ext cx="1037463" cy="1015663"/>
            <a:chOff x="134237" y="1474057"/>
            <a:chExt cx="1037463" cy="1015663"/>
          </a:xfrm>
          <a:solidFill>
            <a:srgbClr val="D0CECE"/>
          </a:solidFill>
        </p:grpSpPr>
        <p:sp>
          <p:nvSpPr>
            <p:cNvPr id="56" name="Rectangle 55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34237" y="1474057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01</a:t>
              </a:r>
            </a:p>
          </p:txBody>
        </p:sp>
      </p:grpSp>
      <p:pic>
        <p:nvPicPr>
          <p:cNvPr id="5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06" b="53773"/>
          <a:stretch/>
        </p:blipFill>
        <p:spPr bwMode="auto">
          <a:xfrm>
            <a:off x="5746533" y="3669694"/>
            <a:ext cx="5764295" cy="902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288" y="4903651"/>
            <a:ext cx="5438785" cy="1197345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152400" y="0"/>
            <a:ext cx="12039599" cy="1323439"/>
            <a:chOff x="0" y="-32067"/>
            <a:chExt cx="12039599" cy="1323439"/>
          </a:xfrm>
        </p:grpSpPr>
        <p:sp>
          <p:nvSpPr>
            <p:cNvPr id="30" name="TextBox 29"/>
            <p:cNvSpPr txBox="1"/>
            <p:nvPr/>
          </p:nvSpPr>
          <p:spPr>
            <a:xfrm>
              <a:off x="0" y="-32067"/>
              <a:ext cx="11887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/>
                <a:t>PRINCIPLES</a:t>
              </a:r>
              <a:endParaRPr lang="en-US" sz="8000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41382" y="168119"/>
              <a:ext cx="63982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 smtClean="0">
                  <a:solidFill>
                    <a:srgbClr val="C00000"/>
                  </a:solidFill>
                </a:rPr>
                <a:t>OF </a:t>
              </a:r>
              <a:br>
                <a:rPr lang="en-US" sz="2800" b="1" i="1" dirty="0" smtClean="0">
                  <a:solidFill>
                    <a:srgbClr val="C00000"/>
                  </a:solidFill>
                </a:rPr>
              </a:br>
              <a:r>
                <a:rPr lang="en-US" sz="2800" b="1" i="1" dirty="0" smtClean="0">
                  <a:solidFill>
                    <a:srgbClr val="C00000"/>
                  </a:solidFill>
                </a:rPr>
                <a:t>WRITING QUESTIONS FOR SURVEYS </a:t>
              </a:r>
              <a:endParaRPr lang="en-US" sz="2800" b="1" i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564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7"/>
          <p:cNvSpPr txBox="1">
            <a:spLocks/>
          </p:cNvSpPr>
          <p:nvPr/>
        </p:nvSpPr>
        <p:spPr>
          <a:xfrm>
            <a:off x="5424406" y="3521990"/>
            <a:ext cx="6408549" cy="27238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en-US" sz="2000" b="1" dirty="0"/>
              <a:t>What is your nationality?</a:t>
            </a:r>
            <a:endParaRPr lang="en-US" sz="2000" dirty="0"/>
          </a:p>
          <a:p>
            <a:pPr marL="465138" indent="0">
              <a:buNone/>
            </a:pPr>
            <a:r>
              <a:rPr lang="en-US" sz="2000" dirty="0" smtClean="0"/>
              <a:t>☐ Emirati</a:t>
            </a:r>
            <a:endParaRPr lang="en-US" sz="2000" dirty="0"/>
          </a:p>
          <a:p>
            <a:pPr marL="465138" indent="0">
              <a:buNone/>
            </a:pPr>
            <a:r>
              <a:rPr lang="en-US" sz="2000" dirty="0" smtClean="0"/>
              <a:t>☐ </a:t>
            </a:r>
            <a:r>
              <a:rPr lang="en-US" sz="2000" dirty="0" err="1" smtClean="0"/>
              <a:t>GCC</a:t>
            </a:r>
            <a:r>
              <a:rPr lang="en-US" sz="2000" dirty="0" smtClean="0"/>
              <a:t> </a:t>
            </a:r>
            <a:r>
              <a:rPr lang="en-US" sz="2000" dirty="0"/>
              <a:t>national</a:t>
            </a:r>
          </a:p>
          <a:p>
            <a:pPr marL="465138" indent="0">
              <a:buNone/>
            </a:pPr>
            <a:r>
              <a:rPr lang="en-US" sz="2000" dirty="0" smtClean="0"/>
              <a:t>☐ European</a:t>
            </a:r>
            <a:endParaRPr lang="en-US" sz="2000" dirty="0"/>
          </a:p>
          <a:p>
            <a:pPr marL="465138" indent="0">
              <a:buNone/>
            </a:pPr>
            <a:r>
              <a:rPr lang="en-US" sz="2000" dirty="0" smtClean="0"/>
              <a:t>☐ American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1396" y="3130297"/>
            <a:ext cx="54850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000" b="1" i="1" dirty="0" smtClean="0"/>
              <a:t>Construct categories that are</a:t>
            </a:r>
          </a:p>
          <a:p>
            <a:pPr lvl="1"/>
            <a:r>
              <a:rPr lang="en-US" sz="2000" i="1" dirty="0"/>
              <a:t>Mutually </a:t>
            </a:r>
            <a:r>
              <a:rPr lang="en-US" sz="2000" i="1" dirty="0" smtClean="0"/>
              <a:t>Exclusive – response categories should not overlap.</a:t>
            </a:r>
            <a:endParaRPr lang="en-US" sz="2000" i="1" dirty="0"/>
          </a:p>
        </p:txBody>
      </p:sp>
      <p:grpSp>
        <p:nvGrpSpPr>
          <p:cNvPr id="37" name="Group 36"/>
          <p:cNvGrpSpPr/>
          <p:nvPr/>
        </p:nvGrpSpPr>
        <p:grpSpPr>
          <a:xfrm>
            <a:off x="9144472" y="1438527"/>
            <a:ext cx="1037463" cy="1015663"/>
            <a:chOff x="1052146" y="1430113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38" name="Rectangle 37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52146" y="1430113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07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952081" y="1444336"/>
            <a:ext cx="1037463" cy="1015663"/>
            <a:chOff x="152890" y="1451024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1" name="Rectangle 40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2890" y="1451024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06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759690" y="1450145"/>
            <a:ext cx="1037463" cy="1015663"/>
            <a:chOff x="3775250" y="1457878"/>
            <a:chExt cx="1037463" cy="1015663"/>
          </a:xfrm>
          <a:solidFill>
            <a:schemeClr val="tx1"/>
          </a:solidFill>
        </p:grpSpPr>
        <p:sp>
          <p:nvSpPr>
            <p:cNvPr id="44" name="Rectangle 43"/>
            <p:cNvSpPr/>
            <p:nvPr/>
          </p:nvSpPr>
          <p:spPr>
            <a:xfrm>
              <a:off x="38367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775250" y="145787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05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567299" y="1455954"/>
            <a:ext cx="1037463" cy="1015663"/>
            <a:chOff x="2877674" y="1466445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7" name="Rectangle 46"/>
            <p:cNvSpPr/>
            <p:nvPr/>
          </p:nvSpPr>
          <p:spPr>
            <a:xfrm>
              <a:off x="2928478" y="1514221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877674" y="1466445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04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374908" y="1473382"/>
            <a:ext cx="1037463" cy="1015663"/>
            <a:chOff x="1939783" y="1471549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50" name="Rectangle 49"/>
            <p:cNvSpPr/>
            <p:nvPr/>
          </p:nvSpPr>
          <p:spPr>
            <a:xfrm>
              <a:off x="2007745" y="1509729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39783" y="1471549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03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182517" y="1467572"/>
            <a:ext cx="1037463" cy="1015663"/>
            <a:chOff x="1021321" y="146834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53" name="Rectangle 52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21321" y="146834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02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990126" y="1461763"/>
            <a:ext cx="1037463" cy="1015663"/>
            <a:chOff x="134237" y="1474057"/>
            <a:chExt cx="1037463" cy="1015663"/>
          </a:xfrm>
          <a:solidFill>
            <a:srgbClr val="D0CECE"/>
          </a:solidFill>
        </p:grpSpPr>
        <p:sp>
          <p:nvSpPr>
            <p:cNvPr id="56" name="Rectangle 55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34237" y="1474057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01</a:t>
              </a:r>
            </a:p>
          </p:txBody>
        </p:sp>
      </p:grpSp>
      <p:sp>
        <p:nvSpPr>
          <p:cNvPr id="61" name="Rectangle 60"/>
          <p:cNvSpPr/>
          <p:nvPr/>
        </p:nvSpPr>
        <p:spPr>
          <a:xfrm>
            <a:off x="5764683" y="4334814"/>
            <a:ext cx="5799871" cy="73186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152400" y="0"/>
            <a:ext cx="12039599" cy="1323439"/>
            <a:chOff x="0" y="-32067"/>
            <a:chExt cx="12039599" cy="1323439"/>
          </a:xfrm>
        </p:grpSpPr>
        <p:sp>
          <p:nvSpPr>
            <p:cNvPr id="29" name="TextBox 28"/>
            <p:cNvSpPr txBox="1"/>
            <p:nvPr/>
          </p:nvSpPr>
          <p:spPr>
            <a:xfrm>
              <a:off x="0" y="-32067"/>
              <a:ext cx="11887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/>
                <a:t>PRINCIPLES</a:t>
              </a:r>
              <a:endParaRPr lang="en-US" sz="800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641382" y="168119"/>
              <a:ext cx="63982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 smtClean="0">
                  <a:solidFill>
                    <a:srgbClr val="C00000"/>
                  </a:solidFill>
                </a:rPr>
                <a:t>OF </a:t>
              </a:r>
              <a:br>
                <a:rPr lang="en-US" sz="2800" b="1" i="1" dirty="0" smtClean="0">
                  <a:solidFill>
                    <a:srgbClr val="C00000"/>
                  </a:solidFill>
                </a:rPr>
              </a:br>
              <a:r>
                <a:rPr lang="en-US" sz="2800" b="1" i="1" dirty="0" smtClean="0">
                  <a:solidFill>
                    <a:srgbClr val="C00000"/>
                  </a:solidFill>
                </a:rPr>
                <a:t>WRITING QUESTIONS FOR SURVEYS </a:t>
              </a:r>
              <a:endParaRPr lang="en-US" sz="2800" b="1" i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100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" grpId="0"/>
      <p:bldP spid="6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7"/>
          <p:cNvSpPr txBox="1">
            <a:spLocks/>
          </p:cNvSpPr>
          <p:nvPr/>
        </p:nvSpPr>
        <p:spPr>
          <a:xfrm>
            <a:off x="5424406" y="3521990"/>
            <a:ext cx="6408549" cy="27238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en-US" sz="2000" b="1" dirty="0"/>
              <a:t>What is your nationality?</a:t>
            </a:r>
            <a:endParaRPr lang="en-US" sz="2000" dirty="0"/>
          </a:p>
          <a:p>
            <a:pPr marL="465138" indent="0">
              <a:buNone/>
            </a:pPr>
            <a:r>
              <a:rPr lang="en-US" sz="2000" dirty="0" smtClean="0"/>
              <a:t>☐ Middle Eastern</a:t>
            </a:r>
            <a:endParaRPr lang="en-US" sz="2000" dirty="0"/>
          </a:p>
          <a:p>
            <a:pPr marL="465138" indent="0">
              <a:buNone/>
            </a:pPr>
            <a:r>
              <a:rPr lang="en-US" sz="2000" dirty="0" smtClean="0"/>
              <a:t>☐ South East Asian</a:t>
            </a:r>
            <a:endParaRPr lang="en-US" sz="2000" dirty="0"/>
          </a:p>
          <a:p>
            <a:pPr marL="465138" indent="0">
              <a:buNone/>
            </a:pPr>
            <a:r>
              <a:rPr lang="en-US" sz="2000" dirty="0" smtClean="0"/>
              <a:t>☐ European</a:t>
            </a:r>
            <a:endParaRPr lang="en-US" sz="2000" dirty="0"/>
          </a:p>
          <a:p>
            <a:pPr marL="465138" indent="0">
              <a:buNone/>
            </a:pPr>
            <a:r>
              <a:rPr lang="en-US" sz="2000" dirty="0" smtClean="0"/>
              <a:t>☐ American</a:t>
            </a:r>
          </a:p>
          <a:p>
            <a:pPr marL="465138" indent="0">
              <a:buNone/>
            </a:pPr>
            <a:r>
              <a:rPr lang="en-US" sz="2000" dirty="0">
                <a:solidFill>
                  <a:srgbClr val="C00000"/>
                </a:solidFill>
              </a:rPr>
              <a:t>☐ </a:t>
            </a:r>
            <a:r>
              <a:rPr lang="en-US" sz="2000" dirty="0" smtClean="0">
                <a:solidFill>
                  <a:srgbClr val="C00000"/>
                </a:solidFill>
              </a:rPr>
              <a:t>African</a:t>
            </a:r>
            <a:endParaRPr lang="en-US" sz="2000" dirty="0">
              <a:solidFill>
                <a:srgbClr val="C00000"/>
              </a:solidFill>
            </a:endParaRPr>
          </a:p>
          <a:p>
            <a:pPr marL="465138" indent="0">
              <a:buNone/>
            </a:pPr>
            <a:r>
              <a:rPr lang="en-US" sz="2000" dirty="0">
                <a:solidFill>
                  <a:srgbClr val="C00000"/>
                </a:solidFill>
              </a:rPr>
              <a:t>☐ </a:t>
            </a:r>
            <a:r>
              <a:rPr lang="en-US" sz="2000" dirty="0" smtClean="0">
                <a:solidFill>
                  <a:srgbClr val="C00000"/>
                </a:solidFill>
              </a:rPr>
              <a:t>Australian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96" y="3130297"/>
            <a:ext cx="54850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000" b="1" i="1" dirty="0" smtClean="0"/>
              <a:t>Construct categories that are</a:t>
            </a:r>
          </a:p>
          <a:p>
            <a:pPr lvl="1"/>
            <a:r>
              <a:rPr lang="en-US" sz="2000" i="1" dirty="0" smtClean="0"/>
              <a:t>Collectively Exhaustive – include all possible response options.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9144472" y="1438527"/>
            <a:ext cx="1037463" cy="1015663"/>
            <a:chOff x="1052146" y="1430113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38" name="Rectangle 37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52146" y="1430113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07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952081" y="1444336"/>
            <a:ext cx="1037463" cy="1015663"/>
            <a:chOff x="152890" y="1451024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1" name="Rectangle 40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2890" y="1451024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06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759690" y="1450145"/>
            <a:ext cx="1037463" cy="1015663"/>
            <a:chOff x="3775250" y="1457878"/>
            <a:chExt cx="1037463" cy="1015663"/>
          </a:xfrm>
          <a:solidFill>
            <a:schemeClr val="tx1"/>
          </a:solidFill>
        </p:grpSpPr>
        <p:sp>
          <p:nvSpPr>
            <p:cNvPr id="44" name="Rectangle 43"/>
            <p:cNvSpPr/>
            <p:nvPr/>
          </p:nvSpPr>
          <p:spPr>
            <a:xfrm>
              <a:off x="38367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775250" y="145787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05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567299" y="1455954"/>
            <a:ext cx="1037463" cy="1015663"/>
            <a:chOff x="2877674" y="1466445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7" name="Rectangle 46"/>
            <p:cNvSpPr/>
            <p:nvPr/>
          </p:nvSpPr>
          <p:spPr>
            <a:xfrm>
              <a:off x="2928478" y="1514221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877674" y="1466445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04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374908" y="1473382"/>
            <a:ext cx="1037463" cy="1015663"/>
            <a:chOff x="1939783" y="1471549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50" name="Rectangle 49"/>
            <p:cNvSpPr/>
            <p:nvPr/>
          </p:nvSpPr>
          <p:spPr>
            <a:xfrm>
              <a:off x="2007745" y="1509729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39783" y="1471549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03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182517" y="1467572"/>
            <a:ext cx="1037463" cy="1015663"/>
            <a:chOff x="1021321" y="146834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53" name="Rectangle 52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21321" y="146834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02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990126" y="1461763"/>
            <a:ext cx="1037463" cy="1015663"/>
            <a:chOff x="134237" y="1474057"/>
            <a:chExt cx="1037463" cy="1015663"/>
          </a:xfrm>
          <a:solidFill>
            <a:srgbClr val="D0CECE"/>
          </a:solidFill>
        </p:grpSpPr>
        <p:sp>
          <p:nvSpPr>
            <p:cNvPr id="56" name="Rectangle 55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34237" y="1474057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01</a:t>
              </a:r>
            </a:p>
          </p:txBody>
        </p:sp>
      </p:grpSp>
      <p:sp>
        <p:nvSpPr>
          <p:cNvPr id="62" name="Rectangle 61"/>
          <p:cNvSpPr/>
          <p:nvPr/>
        </p:nvSpPr>
        <p:spPr>
          <a:xfrm>
            <a:off x="5764683" y="5414106"/>
            <a:ext cx="5799871" cy="73186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152400" y="0"/>
            <a:ext cx="12039599" cy="1323439"/>
            <a:chOff x="0" y="-32067"/>
            <a:chExt cx="12039599" cy="1323439"/>
          </a:xfrm>
        </p:grpSpPr>
        <p:sp>
          <p:nvSpPr>
            <p:cNvPr id="29" name="TextBox 28"/>
            <p:cNvSpPr txBox="1"/>
            <p:nvPr/>
          </p:nvSpPr>
          <p:spPr>
            <a:xfrm>
              <a:off x="0" y="-32067"/>
              <a:ext cx="11887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/>
                <a:t>PRINCIPLES</a:t>
              </a:r>
              <a:endParaRPr lang="en-US" sz="800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641382" y="168119"/>
              <a:ext cx="63982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 smtClean="0">
                  <a:solidFill>
                    <a:srgbClr val="C00000"/>
                  </a:solidFill>
                </a:rPr>
                <a:t>OF </a:t>
              </a:r>
              <a:br>
                <a:rPr lang="en-US" sz="2800" b="1" i="1" dirty="0" smtClean="0">
                  <a:solidFill>
                    <a:srgbClr val="C00000"/>
                  </a:solidFill>
                </a:rPr>
              </a:br>
              <a:r>
                <a:rPr lang="en-US" sz="2800" b="1" i="1" dirty="0" smtClean="0">
                  <a:solidFill>
                    <a:srgbClr val="C00000"/>
                  </a:solidFill>
                </a:rPr>
                <a:t>WRITING QUESTIONS FOR SURVEYS </a:t>
              </a:r>
              <a:endParaRPr lang="en-US" sz="2800" b="1" i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35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" grpId="0"/>
      <p:bldP spid="6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96" y="3130297"/>
            <a:ext cx="54850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000" b="1" i="1" dirty="0" smtClean="0"/>
              <a:t>Use Multiple Items</a:t>
            </a:r>
          </a:p>
          <a:p>
            <a:pPr lvl="1"/>
            <a:r>
              <a:rPr lang="en-US" sz="2000" i="1" dirty="0"/>
              <a:t>Measure </a:t>
            </a:r>
            <a:r>
              <a:rPr lang="en-US" sz="2000" i="1" dirty="0" smtClean="0"/>
              <a:t>complex and abstract constructs using multiple item scales to ensures content and construct validity.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9144472" y="1438527"/>
            <a:ext cx="1037463" cy="1015663"/>
            <a:chOff x="1052146" y="1430113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38" name="Rectangle 37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52146" y="1430113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07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952081" y="1444336"/>
            <a:ext cx="1037463" cy="1015663"/>
            <a:chOff x="152890" y="1451024"/>
            <a:chExt cx="1037463" cy="1015663"/>
          </a:xfrm>
          <a:solidFill>
            <a:schemeClr val="tx1"/>
          </a:solidFill>
        </p:grpSpPr>
        <p:sp>
          <p:nvSpPr>
            <p:cNvPr id="41" name="Rectangle 40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2890" y="1451024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06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759690" y="1450145"/>
            <a:ext cx="1037463" cy="1015663"/>
            <a:chOff x="3775250" y="145787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4" name="Rectangle 43"/>
            <p:cNvSpPr/>
            <p:nvPr/>
          </p:nvSpPr>
          <p:spPr>
            <a:xfrm>
              <a:off x="38367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775250" y="145787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05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567299" y="1455954"/>
            <a:ext cx="1037463" cy="1015663"/>
            <a:chOff x="2877674" y="1466445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7" name="Rectangle 46"/>
            <p:cNvSpPr/>
            <p:nvPr/>
          </p:nvSpPr>
          <p:spPr>
            <a:xfrm>
              <a:off x="2928478" y="1514221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877674" y="1466445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04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374908" y="1473382"/>
            <a:ext cx="1037463" cy="1015663"/>
            <a:chOff x="1939783" y="1471549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50" name="Rectangle 49"/>
            <p:cNvSpPr/>
            <p:nvPr/>
          </p:nvSpPr>
          <p:spPr>
            <a:xfrm>
              <a:off x="2007745" y="1509729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39783" y="1471549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03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182517" y="1467572"/>
            <a:ext cx="1037463" cy="1015663"/>
            <a:chOff x="1021321" y="146834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53" name="Rectangle 52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21321" y="146834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02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990126" y="1461763"/>
            <a:ext cx="1037463" cy="1015663"/>
            <a:chOff x="134237" y="1474057"/>
            <a:chExt cx="1037463" cy="1015663"/>
          </a:xfrm>
          <a:solidFill>
            <a:srgbClr val="D0CECE"/>
          </a:solidFill>
        </p:grpSpPr>
        <p:sp>
          <p:nvSpPr>
            <p:cNvPr id="56" name="Rectangle 55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34237" y="1474057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01</a:t>
              </a:r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995057"/>
              </p:ext>
            </p:extLst>
          </p:nvPr>
        </p:nvGraphicFramePr>
        <p:xfrm>
          <a:off x="5610066" y="3443504"/>
          <a:ext cx="6235916" cy="29667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300416"/>
                <a:gridCol w="387100"/>
                <a:gridCol w="387100"/>
                <a:gridCol w="387100"/>
                <a:gridCol w="387100"/>
                <a:gridCol w="3871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Time</a:t>
                      </a:r>
                      <a:r>
                        <a:rPr lang="en-US" baseline="0" dirty="0" smtClean="0"/>
                        <a:t> Orientation Scale</a:t>
                      </a:r>
                      <a:endParaRPr lang="en-U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dirty="0" smtClean="0"/>
                        <a:t>SD ----------- SA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I always plan things ahead.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1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3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4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5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Time is moving quickly.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1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3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4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5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The pace of my life is fast.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1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3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4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5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I see the future full of possibilities.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1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3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4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5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I am facing my future with confidence.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1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3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4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5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I never feel as if time is standing still.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1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3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4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5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/>
                        <a:t>Living for the future is important to me.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1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3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4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5</a:t>
                      </a:r>
                      <a:endParaRPr lang="en-US" i="1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7" name="Group 26"/>
          <p:cNvGrpSpPr/>
          <p:nvPr/>
        </p:nvGrpSpPr>
        <p:grpSpPr>
          <a:xfrm>
            <a:off x="152400" y="0"/>
            <a:ext cx="12039599" cy="1323439"/>
            <a:chOff x="0" y="-32067"/>
            <a:chExt cx="12039599" cy="1323439"/>
          </a:xfrm>
        </p:grpSpPr>
        <p:sp>
          <p:nvSpPr>
            <p:cNvPr id="28" name="TextBox 27"/>
            <p:cNvSpPr txBox="1"/>
            <p:nvPr/>
          </p:nvSpPr>
          <p:spPr>
            <a:xfrm>
              <a:off x="0" y="-32067"/>
              <a:ext cx="11887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/>
                <a:t>PRINCIPLES</a:t>
              </a:r>
              <a:endParaRPr lang="en-US" sz="80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41382" y="168119"/>
              <a:ext cx="63982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 smtClean="0">
                  <a:solidFill>
                    <a:srgbClr val="C00000"/>
                  </a:solidFill>
                </a:rPr>
                <a:t>OF </a:t>
              </a:r>
              <a:br>
                <a:rPr lang="en-US" sz="2800" b="1" i="1" dirty="0" smtClean="0">
                  <a:solidFill>
                    <a:srgbClr val="C00000"/>
                  </a:solidFill>
                </a:rPr>
              </a:br>
              <a:r>
                <a:rPr lang="en-US" sz="2800" b="1" i="1" dirty="0" smtClean="0">
                  <a:solidFill>
                    <a:srgbClr val="C00000"/>
                  </a:solidFill>
                </a:rPr>
                <a:t>WRITING QUESTIONS FOR SURVEYS </a:t>
              </a:r>
              <a:endParaRPr lang="en-US" sz="2800" b="1" i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050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96" y="3130297"/>
            <a:ext cx="54850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000" b="1" i="1" dirty="0" smtClean="0"/>
              <a:t>Pilot Test</a:t>
            </a:r>
          </a:p>
          <a:p>
            <a:pPr lvl="1"/>
            <a:r>
              <a:rPr lang="en-US" sz="2000" i="1" dirty="0" smtClean="0"/>
              <a:t>Distribution of research instrument </a:t>
            </a:r>
            <a:r>
              <a:rPr lang="en-US" sz="2000" i="1" dirty="0"/>
              <a:t>to a small </a:t>
            </a:r>
            <a:r>
              <a:rPr lang="en-US" sz="2000" i="1" dirty="0" smtClean="0"/>
              <a:t>group in the target population, </a:t>
            </a:r>
            <a:r>
              <a:rPr lang="en-US" sz="2000" i="1" dirty="0"/>
              <a:t>to </a:t>
            </a:r>
            <a:r>
              <a:rPr lang="en-US" sz="2000" i="1" dirty="0" smtClean="0"/>
              <a:t>identify discrepancies and errors.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9144472" y="1438527"/>
            <a:ext cx="1037463" cy="1015663"/>
            <a:chOff x="1052146" y="1430113"/>
            <a:chExt cx="1037463" cy="1015663"/>
          </a:xfrm>
          <a:solidFill>
            <a:schemeClr val="tx1"/>
          </a:solidFill>
        </p:grpSpPr>
        <p:sp>
          <p:nvSpPr>
            <p:cNvPr id="38" name="Rectangle 37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52146" y="1430113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07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952081" y="1444336"/>
            <a:ext cx="1037463" cy="1015663"/>
            <a:chOff x="152890" y="1451024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1" name="Rectangle 40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2890" y="1451024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06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759690" y="1450145"/>
            <a:ext cx="1037463" cy="1015663"/>
            <a:chOff x="3775250" y="145787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4" name="Rectangle 43"/>
            <p:cNvSpPr/>
            <p:nvPr/>
          </p:nvSpPr>
          <p:spPr>
            <a:xfrm>
              <a:off x="38367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775250" y="145787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05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567299" y="1455954"/>
            <a:ext cx="1037463" cy="1015663"/>
            <a:chOff x="2877674" y="1466445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47" name="Rectangle 46"/>
            <p:cNvSpPr/>
            <p:nvPr/>
          </p:nvSpPr>
          <p:spPr>
            <a:xfrm>
              <a:off x="2928478" y="1514221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877674" y="1466445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04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374908" y="1473382"/>
            <a:ext cx="1037463" cy="1015663"/>
            <a:chOff x="1939783" y="1471549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50" name="Rectangle 49"/>
            <p:cNvSpPr/>
            <p:nvPr/>
          </p:nvSpPr>
          <p:spPr>
            <a:xfrm>
              <a:off x="2007745" y="1509729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39783" y="1471549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03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182517" y="1467572"/>
            <a:ext cx="1037463" cy="1015663"/>
            <a:chOff x="1021321" y="1468348"/>
            <a:chExt cx="1037463" cy="1015663"/>
          </a:xfrm>
          <a:solidFill>
            <a:schemeClr val="bg2">
              <a:lumMod val="90000"/>
            </a:schemeClr>
          </a:solidFill>
        </p:grpSpPr>
        <p:sp>
          <p:nvSpPr>
            <p:cNvPr id="53" name="Rectangle 52"/>
            <p:cNvSpPr/>
            <p:nvPr/>
          </p:nvSpPr>
          <p:spPr>
            <a:xfrm>
              <a:off x="1093582" y="15081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21321" y="1468348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02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990126" y="1461763"/>
            <a:ext cx="1037463" cy="1015663"/>
            <a:chOff x="134237" y="1474057"/>
            <a:chExt cx="1037463" cy="1015663"/>
          </a:xfrm>
          <a:solidFill>
            <a:srgbClr val="D0CECE"/>
          </a:solidFill>
        </p:grpSpPr>
        <p:sp>
          <p:nvSpPr>
            <p:cNvPr id="56" name="Rectangle 55"/>
            <p:cNvSpPr/>
            <p:nvPr/>
          </p:nvSpPr>
          <p:spPr>
            <a:xfrm>
              <a:off x="185041" y="1515825"/>
              <a:ext cx="914400" cy="914400"/>
            </a:xfrm>
            <a:prstGeom prst="rect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34237" y="1474057"/>
              <a:ext cx="1037463" cy="10156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01</a:t>
              </a:r>
            </a:p>
          </p:txBody>
        </p:sp>
      </p:grp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02176724"/>
              </p:ext>
            </p:extLst>
          </p:nvPr>
        </p:nvGraphicFramePr>
        <p:xfrm>
          <a:off x="5936105" y="3013023"/>
          <a:ext cx="5671278" cy="3844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7" name="Group 26"/>
          <p:cNvGrpSpPr/>
          <p:nvPr/>
        </p:nvGrpSpPr>
        <p:grpSpPr>
          <a:xfrm>
            <a:off x="152400" y="0"/>
            <a:ext cx="12039599" cy="1323439"/>
            <a:chOff x="0" y="-32067"/>
            <a:chExt cx="12039599" cy="1323439"/>
          </a:xfrm>
        </p:grpSpPr>
        <p:sp>
          <p:nvSpPr>
            <p:cNvPr id="28" name="TextBox 27"/>
            <p:cNvSpPr txBox="1"/>
            <p:nvPr/>
          </p:nvSpPr>
          <p:spPr>
            <a:xfrm>
              <a:off x="0" y="-32067"/>
              <a:ext cx="11887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/>
                <a:t>PRINCIPLES</a:t>
              </a:r>
              <a:endParaRPr lang="en-US" sz="80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41382" y="168119"/>
              <a:ext cx="639821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 smtClean="0">
                  <a:solidFill>
                    <a:srgbClr val="C00000"/>
                  </a:solidFill>
                </a:rPr>
                <a:t>OF </a:t>
              </a:r>
              <a:br>
                <a:rPr lang="en-US" sz="2800" b="1" i="1" dirty="0" smtClean="0">
                  <a:solidFill>
                    <a:srgbClr val="C00000"/>
                  </a:solidFill>
                </a:rPr>
              </a:br>
              <a:r>
                <a:rPr lang="en-US" sz="2800" b="1" i="1" dirty="0" smtClean="0">
                  <a:solidFill>
                    <a:srgbClr val="C00000"/>
                  </a:solidFill>
                </a:rPr>
                <a:t>WRITING QUESTIONS FOR SURVEYS </a:t>
              </a:r>
              <a:endParaRPr lang="en-US" sz="2800" b="1" i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967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2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2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842000" y="2402237"/>
            <a:ext cx="5750732" cy="2187226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Major Decisions</a:t>
            </a:r>
            <a:endParaRPr lang="en-US" sz="4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900436" y="4040488"/>
            <a:ext cx="5831781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i="1" dirty="0" smtClean="0">
                <a:solidFill>
                  <a:schemeClr val="bg1"/>
                </a:solidFill>
                <a:latin typeface="+mn-lt"/>
              </a:rPr>
              <a:t>Important Considerations in Questionnaire Design</a:t>
            </a:r>
            <a:endParaRPr lang="en-US" sz="2000" i="1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970875" y="3956539"/>
            <a:ext cx="55945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38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Important Considerations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1" y="1825625"/>
            <a:ext cx="10574214" cy="435133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What should be asked?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How should questions be phrased?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In what sequence should the questions be arranged?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What questionnaire layout will best serve the research objectives?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How should the questionnaire be pretested?  Does the questionnaire need to be revised?</a:t>
            </a:r>
          </a:p>
        </p:txBody>
      </p:sp>
    </p:spTree>
    <p:extLst>
      <p:ext uri="{BB962C8B-B14F-4D97-AF65-F5344CB8AC3E}">
        <p14:creationId xmlns:p14="http://schemas.microsoft.com/office/powerpoint/2010/main" val="262634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066041" cy="1600200"/>
          </a:xfrm>
        </p:spPr>
        <p:txBody>
          <a:bodyPr/>
          <a:lstStyle/>
          <a:p>
            <a:r>
              <a:rPr lang="en-US" b="1" dirty="0" smtClean="0">
                <a:solidFill>
                  <a:srgbClr val="525252"/>
                </a:solidFill>
              </a:rPr>
              <a:t>Asking Questions</a:t>
            </a:r>
            <a:endParaRPr lang="en-US" dirty="0">
              <a:solidFill>
                <a:srgbClr val="525252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409121"/>
          </a:xfrm>
        </p:spPr>
        <p:txBody>
          <a:bodyPr/>
          <a:lstStyle/>
          <a:p>
            <a:r>
              <a:rPr lang="en-US" i="1" dirty="0" smtClean="0"/>
              <a:t>Important Considerations</a:t>
            </a:r>
            <a:endParaRPr lang="en-US" b="1" i="1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5"/>
          <p:cNvSpPr>
            <a:spLocks noGrp="1"/>
          </p:cNvSpPr>
          <p:nvPr>
            <p:ph idx="1"/>
          </p:nvPr>
        </p:nvSpPr>
        <p:spPr>
          <a:xfrm>
            <a:off x="5183187" y="1100380"/>
            <a:ext cx="6653213" cy="55544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i="1" dirty="0" smtClean="0">
                <a:solidFill>
                  <a:schemeClr val="tx1"/>
                </a:solidFill>
              </a:rPr>
              <a:t>Questionnaire Relevancy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 dirty="0" smtClean="0">
                <a:solidFill>
                  <a:schemeClr val="tx1"/>
                </a:solidFill>
              </a:rPr>
              <a:t>All </a:t>
            </a:r>
            <a:r>
              <a:rPr lang="en-US" sz="2400" i="1" dirty="0">
                <a:solidFill>
                  <a:schemeClr val="tx1"/>
                </a:solidFill>
              </a:rPr>
              <a:t>information collected should address a research </a:t>
            </a:r>
            <a:r>
              <a:rPr lang="en-US" sz="2400" i="1" dirty="0" smtClean="0">
                <a:solidFill>
                  <a:schemeClr val="tx1"/>
                </a:solidFill>
              </a:rPr>
              <a:t>question.</a:t>
            </a:r>
            <a:endParaRPr lang="en-US" sz="2400" i="1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i="1" dirty="0" smtClean="0">
                <a:solidFill>
                  <a:schemeClr val="tx1"/>
                </a:solidFill>
              </a:rPr>
              <a:t>Questionnaire Accuracy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 dirty="0" smtClean="0">
                <a:solidFill>
                  <a:schemeClr val="tx1"/>
                </a:solidFill>
              </a:rPr>
              <a:t>Increasing </a:t>
            </a:r>
            <a:r>
              <a:rPr lang="en-US" sz="2400" i="1" dirty="0">
                <a:solidFill>
                  <a:schemeClr val="tx1"/>
                </a:solidFill>
              </a:rPr>
              <a:t>the reliability and </a:t>
            </a:r>
            <a:r>
              <a:rPr lang="en-US" sz="2400" i="1" dirty="0" smtClean="0">
                <a:solidFill>
                  <a:schemeClr val="tx1"/>
                </a:solidFill>
              </a:rPr>
              <a:t>validity requires: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i="1" dirty="0" smtClean="0">
                <a:solidFill>
                  <a:schemeClr val="tx1"/>
                </a:solidFill>
              </a:rPr>
              <a:t>simple</a:t>
            </a:r>
            <a:r>
              <a:rPr lang="en-US" sz="2000" i="1" dirty="0">
                <a:solidFill>
                  <a:schemeClr val="tx1"/>
                </a:solidFill>
              </a:rPr>
              <a:t>, understandable, unbiased, unambiguous, and nonirritating </a:t>
            </a:r>
            <a:r>
              <a:rPr lang="en-US" sz="2000" i="1" dirty="0" smtClean="0">
                <a:solidFill>
                  <a:schemeClr val="tx1"/>
                </a:solidFill>
              </a:rPr>
              <a:t>words.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i="1" dirty="0" smtClean="0">
                <a:solidFill>
                  <a:schemeClr val="tx1"/>
                </a:solidFill>
              </a:rPr>
              <a:t>questionnaire </a:t>
            </a:r>
            <a:r>
              <a:rPr lang="en-US" sz="2000" i="1" dirty="0">
                <a:solidFill>
                  <a:schemeClr val="tx1"/>
                </a:solidFill>
              </a:rPr>
              <a:t>design </a:t>
            </a:r>
            <a:r>
              <a:rPr lang="en-US" sz="2000" i="1" dirty="0" smtClean="0">
                <a:solidFill>
                  <a:schemeClr val="tx1"/>
                </a:solidFill>
              </a:rPr>
              <a:t>that facilitates </a:t>
            </a:r>
            <a:r>
              <a:rPr lang="en-US" sz="2000" i="1" dirty="0">
                <a:solidFill>
                  <a:schemeClr val="tx1"/>
                </a:solidFill>
              </a:rPr>
              <a:t>recall and motivate respondents to </a:t>
            </a:r>
            <a:r>
              <a:rPr lang="en-US" sz="2000" i="1" dirty="0" smtClean="0">
                <a:solidFill>
                  <a:schemeClr val="tx1"/>
                </a:solidFill>
              </a:rPr>
              <a:t>cooperate.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i="1" dirty="0" smtClean="0">
                <a:solidFill>
                  <a:schemeClr val="tx1"/>
                </a:solidFill>
              </a:rPr>
              <a:t>Proper </a:t>
            </a:r>
            <a:r>
              <a:rPr lang="en-US" sz="2000" i="1" dirty="0">
                <a:solidFill>
                  <a:schemeClr val="tx1"/>
                </a:solidFill>
              </a:rPr>
              <a:t>question wording and sequencing to avoid confusion and biased answers.</a:t>
            </a:r>
          </a:p>
        </p:txBody>
      </p:sp>
    </p:spTree>
    <p:extLst>
      <p:ext uri="{BB962C8B-B14F-4D97-AF65-F5344CB8AC3E}">
        <p14:creationId xmlns:p14="http://schemas.microsoft.com/office/powerpoint/2010/main" val="268482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 txBox="1">
            <a:spLocks/>
          </p:cNvSpPr>
          <p:nvPr/>
        </p:nvSpPr>
        <p:spPr>
          <a:xfrm>
            <a:off x="5183187" y="1100380"/>
            <a:ext cx="6653213" cy="5554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1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 smtClean="0">
                <a:solidFill>
                  <a:schemeClr val="tx1"/>
                </a:solidFill>
              </a:rPr>
              <a:t>Wording Questions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>
                <a:solidFill>
                  <a:schemeClr val="tx1"/>
                </a:solidFill>
              </a:rPr>
              <a:t>Open </a:t>
            </a:r>
            <a:r>
              <a:rPr lang="en-US" sz="2200" i="1" dirty="0" smtClean="0">
                <a:solidFill>
                  <a:schemeClr val="tx1"/>
                </a:solidFill>
              </a:rPr>
              <a:t>Ended: ask </a:t>
            </a:r>
            <a:r>
              <a:rPr lang="en-US" sz="2200" i="1" dirty="0">
                <a:solidFill>
                  <a:schemeClr val="tx1"/>
                </a:solidFill>
              </a:rPr>
              <a:t>respondents to answer in their own words.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>
                <a:solidFill>
                  <a:schemeClr val="tx1"/>
                </a:solidFill>
              </a:rPr>
              <a:t>Fixed Alternative: respondents are given specific, limited-alternative responses</a:t>
            </a:r>
            <a:endParaRPr lang="en-US" sz="2200" i="1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i="1" dirty="0" smtClean="0">
                <a:solidFill>
                  <a:schemeClr val="tx1"/>
                </a:solidFill>
              </a:rPr>
              <a:t>Mode of data collection will influence question phrasing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 smtClean="0">
                <a:solidFill>
                  <a:schemeClr val="tx1"/>
                </a:solidFill>
              </a:rPr>
              <a:t>Questions for mail, Internet, and telephone surveys must be less complex than those used in personal interviews.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 smtClean="0">
                <a:solidFill>
                  <a:schemeClr val="tx1"/>
                </a:solidFill>
              </a:rPr>
              <a:t>Questionnaires </a:t>
            </a:r>
            <a:r>
              <a:rPr lang="en-US" sz="2200" i="1" dirty="0">
                <a:solidFill>
                  <a:schemeClr val="tx1"/>
                </a:solidFill>
              </a:rPr>
              <a:t>for telephone and personal interviews should be written in a conversational style.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066041" cy="1600200"/>
          </a:xfrm>
        </p:spPr>
        <p:txBody>
          <a:bodyPr/>
          <a:lstStyle/>
          <a:p>
            <a:r>
              <a:rPr lang="en-US" b="1" dirty="0" smtClean="0">
                <a:solidFill>
                  <a:srgbClr val="525252"/>
                </a:solidFill>
              </a:rPr>
              <a:t>Question Phrasing</a:t>
            </a:r>
            <a:endParaRPr lang="en-US" b="1" dirty="0">
              <a:solidFill>
                <a:srgbClr val="525252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409121"/>
          </a:xfrm>
        </p:spPr>
        <p:txBody>
          <a:bodyPr/>
          <a:lstStyle/>
          <a:p>
            <a:r>
              <a:rPr lang="en-US" i="1" dirty="0" smtClean="0"/>
              <a:t>Important Considerations</a:t>
            </a:r>
            <a:endParaRPr lang="en-US" b="1" i="1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10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066041" cy="1600200"/>
          </a:xfrm>
        </p:spPr>
        <p:txBody>
          <a:bodyPr/>
          <a:lstStyle/>
          <a:p>
            <a:r>
              <a:rPr lang="en-US" b="1" dirty="0" smtClean="0">
                <a:solidFill>
                  <a:srgbClr val="525252"/>
                </a:solidFill>
              </a:rPr>
              <a:t>Question Sequencing</a:t>
            </a:r>
            <a:endParaRPr lang="en-US" b="1" dirty="0">
              <a:solidFill>
                <a:srgbClr val="525252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409121"/>
          </a:xfrm>
        </p:spPr>
        <p:txBody>
          <a:bodyPr/>
          <a:lstStyle/>
          <a:p>
            <a:r>
              <a:rPr lang="en-US" i="1" dirty="0" smtClean="0"/>
              <a:t>Important Considerations</a:t>
            </a:r>
            <a:endParaRPr lang="en-US" b="1" i="1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/>
          <p:cNvSpPr txBox="1">
            <a:spLocks/>
          </p:cNvSpPr>
          <p:nvPr/>
        </p:nvSpPr>
        <p:spPr>
          <a:xfrm>
            <a:off x="5183187" y="1100380"/>
            <a:ext cx="6653213" cy="5554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1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i="1" dirty="0">
                <a:solidFill>
                  <a:schemeClr val="tx1"/>
                </a:solidFill>
              </a:rPr>
              <a:t>Order bias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>
                <a:solidFill>
                  <a:schemeClr val="tx1"/>
                </a:solidFill>
              </a:rPr>
              <a:t>Bias caused by the influence of earlier questions in a questionnaire or by an answer’s position in a set of answers.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i="1" dirty="0">
                <a:solidFill>
                  <a:schemeClr val="tx1"/>
                </a:solidFill>
              </a:rPr>
              <a:t>Funnel technique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>
                <a:solidFill>
                  <a:schemeClr val="tx1"/>
                </a:solidFill>
              </a:rPr>
              <a:t>Asking general questions before specific questions in order to obtain unbiased responses.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i="1" dirty="0">
                <a:solidFill>
                  <a:schemeClr val="tx1"/>
                </a:solidFill>
              </a:rPr>
              <a:t>Filter question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>
                <a:solidFill>
                  <a:schemeClr val="tx1"/>
                </a:solidFill>
              </a:rPr>
              <a:t>A question that screens out respondents who are not qualified to answer a second question.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i="1" dirty="0">
                <a:solidFill>
                  <a:schemeClr val="tx1"/>
                </a:solidFill>
              </a:rPr>
              <a:t>Pivot question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>
                <a:solidFill>
                  <a:schemeClr val="tx1"/>
                </a:solidFill>
              </a:rPr>
              <a:t>A filter question used to determine which version of a second question will be asked.</a:t>
            </a:r>
          </a:p>
        </p:txBody>
      </p:sp>
    </p:spTree>
    <p:extLst>
      <p:ext uri="{BB962C8B-B14F-4D97-AF65-F5344CB8AC3E}">
        <p14:creationId xmlns:p14="http://schemas.microsoft.com/office/powerpoint/2010/main" val="290904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066041" cy="1600200"/>
          </a:xfrm>
        </p:spPr>
        <p:txBody>
          <a:bodyPr/>
          <a:lstStyle/>
          <a:p>
            <a:r>
              <a:rPr lang="en-US" b="1" dirty="0" smtClean="0">
                <a:solidFill>
                  <a:srgbClr val="525252"/>
                </a:solidFill>
              </a:rPr>
              <a:t>Questionnaire Layout</a:t>
            </a:r>
            <a:endParaRPr lang="en-US" b="1" dirty="0">
              <a:solidFill>
                <a:srgbClr val="525252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409121"/>
          </a:xfrm>
        </p:spPr>
        <p:txBody>
          <a:bodyPr/>
          <a:lstStyle/>
          <a:p>
            <a:r>
              <a:rPr lang="en-US" i="1" dirty="0" smtClean="0"/>
              <a:t>Important Considerations</a:t>
            </a:r>
            <a:endParaRPr lang="en-US" b="1" i="1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/>
          <p:cNvSpPr txBox="1">
            <a:spLocks/>
          </p:cNvSpPr>
          <p:nvPr/>
        </p:nvSpPr>
        <p:spPr>
          <a:xfrm>
            <a:off x="5183187" y="1100380"/>
            <a:ext cx="6653213" cy="5554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1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i="1" dirty="0">
                <a:solidFill>
                  <a:schemeClr val="tx1"/>
                </a:solidFill>
              </a:rPr>
              <a:t>Traditional Questionnaires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 dirty="0" smtClean="0">
                <a:solidFill>
                  <a:schemeClr val="tx1"/>
                </a:solidFill>
              </a:rPr>
              <a:t>Format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 smtClean="0">
                <a:solidFill>
                  <a:schemeClr val="tx1"/>
                </a:solidFill>
              </a:rPr>
              <a:t>Multiple-grid, where several </a:t>
            </a:r>
            <a:r>
              <a:rPr lang="en-US" sz="2200" i="1" dirty="0">
                <a:solidFill>
                  <a:schemeClr val="tx1"/>
                </a:solidFill>
              </a:rPr>
              <a:t>similar questions arranged in a grid </a:t>
            </a:r>
            <a:r>
              <a:rPr lang="en-US" sz="2200" i="1" dirty="0" smtClean="0">
                <a:solidFill>
                  <a:schemeClr val="tx1"/>
                </a:solidFill>
              </a:rPr>
              <a:t>format.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 dirty="0" smtClean="0">
                <a:solidFill>
                  <a:schemeClr val="tx1"/>
                </a:solidFill>
              </a:rPr>
              <a:t>Questionnaire Title</a:t>
            </a:r>
            <a:endParaRPr lang="en-US" sz="2400" i="1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 smtClean="0">
                <a:solidFill>
                  <a:schemeClr val="tx1"/>
                </a:solidFill>
              </a:rPr>
              <a:t>Captures </a:t>
            </a:r>
            <a:r>
              <a:rPr lang="en-US" sz="2200" i="1" dirty="0">
                <a:solidFill>
                  <a:schemeClr val="tx1"/>
                </a:solidFill>
              </a:rPr>
              <a:t>the respondent’s </a:t>
            </a:r>
            <a:r>
              <a:rPr lang="en-US" sz="2200" i="1" dirty="0" smtClean="0">
                <a:solidFill>
                  <a:schemeClr val="tx1"/>
                </a:solidFill>
              </a:rPr>
              <a:t>interest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 smtClean="0">
                <a:solidFill>
                  <a:schemeClr val="tx1"/>
                </a:solidFill>
              </a:rPr>
              <a:t>Underlines </a:t>
            </a:r>
            <a:r>
              <a:rPr lang="en-US" sz="2200" i="1" dirty="0">
                <a:solidFill>
                  <a:schemeClr val="tx1"/>
                </a:solidFill>
              </a:rPr>
              <a:t>the importance of the research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 smtClean="0">
                <a:solidFill>
                  <a:schemeClr val="tx1"/>
                </a:solidFill>
              </a:rPr>
              <a:t>Emphasizes </a:t>
            </a:r>
            <a:r>
              <a:rPr lang="en-US" sz="2200" i="1" dirty="0">
                <a:solidFill>
                  <a:schemeClr val="tx1"/>
                </a:solidFill>
              </a:rPr>
              <a:t>the interesting nature of the study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 smtClean="0">
                <a:solidFill>
                  <a:schemeClr val="tx1"/>
                </a:solidFill>
              </a:rPr>
              <a:t>Appeals </a:t>
            </a:r>
            <a:r>
              <a:rPr lang="en-US" sz="2200" i="1" dirty="0">
                <a:solidFill>
                  <a:schemeClr val="tx1"/>
                </a:solidFill>
              </a:rPr>
              <a:t>to the respondent’s ego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 smtClean="0">
                <a:solidFill>
                  <a:schemeClr val="tx1"/>
                </a:solidFill>
              </a:rPr>
              <a:t>Emphasizes </a:t>
            </a:r>
            <a:r>
              <a:rPr lang="en-US" sz="2200" i="1" dirty="0">
                <a:solidFill>
                  <a:schemeClr val="tx1"/>
                </a:solidFill>
              </a:rPr>
              <a:t>the confidential nature of the </a:t>
            </a:r>
            <a:r>
              <a:rPr lang="en-US" sz="2200" i="1" dirty="0" smtClean="0">
                <a:solidFill>
                  <a:schemeClr val="tx1"/>
                </a:solidFill>
              </a:rPr>
              <a:t>study</a:t>
            </a:r>
            <a:endParaRPr lang="en-US" sz="22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2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066041" cy="1600200"/>
          </a:xfrm>
        </p:spPr>
        <p:txBody>
          <a:bodyPr/>
          <a:lstStyle/>
          <a:p>
            <a:r>
              <a:rPr lang="en-US" b="1" dirty="0" smtClean="0">
                <a:solidFill>
                  <a:srgbClr val="525252"/>
                </a:solidFill>
              </a:rPr>
              <a:t>Questionnaire Layout</a:t>
            </a:r>
            <a:endParaRPr lang="en-US" b="1" dirty="0">
              <a:solidFill>
                <a:srgbClr val="525252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409121"/>
          </a:xfrm>
        </p:spPr>
        <p:txBody>
          <a:bodyPr/>
          <a:lstStyle/>
          <a:p>
            <a:r>
              <a:rPr lang="en-US" i="1" dirty="0" smtClean="0"/>
              <a:t>Important Considerations</a:t>
            </a:r>
            <a:endParaRPr lang="en-US" b="1" i="1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/>
          <p:cNvSpPr txBox="1">
            <a:spLocks/>
          </p:cNvSpPr>
          <p:nvPr/>
        </p:nvSpPr>
        <p:spPr>
          <a:xfrm>
            <a:off x="5183187" y="1100380"/>
            <a:ext cx="6653213" cy="5554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1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i="1" dirty="0" smtClean="0">
                <a:solidFill>
                  <a:schemeClr val="tx1"/>
                </a:solidFill>
              </a:rPr>
              <a:t>Internet Questionnaires</a:t>
            </a:r>
            <a:endParaRPr lang="en-US" sz="2400" b="1" i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 dirty="0">
                <a:solidFill>
                  <a:schemeClr val="tx1"/>
                </a:solidFill>
              </a:rPr>
              <a:t>Graphical User Interface (</a:t>
            </a:r>
            <a:r>
              <a:rPr lang="en-US" sz="2400" i="1" dirty="0" smtClean="0">
                <a:solidFill>
                  <a:schemeClr val="tx1"/>
                </a:solidFill>
              </a:rPr>
              <a:t>GUI)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 smtClean="0">
                <a:solidFill>
                  <a:schemeClr val="tx1"/>
                </a:solidFill>
              </a:rPr>
              <a:t>The </a:t>
            </a:r>
            <a:r>
              <a:rPr lang="en-US" sz="2200" i="1" dirty="0">
                <a:solidFill>
                  <a:schemeClr val="tx1"/>
                </a:solidFill>
              </a:rPr>
              <a:t>researcher can control the background, colors, fonts, and other features displayed on the screen so as to create an attractive and easy-to-use </a:t>
            </a:r>
            <a:r>
              <a:rPr lang="en-US" sz="2200" i="1" dirty="0" smtClean="0">
                <a:solidFill>
                  <a:schemeClr val="tx1"/>
                </a:solidFill>
              </a:rPr>
              <a:t>interface.</a:t>
            </a:r>
            <a:endParaRPr lang="en-US" sz="2200" i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 dirty="0">
                <a:solidFill>
                  <a:schemeClr val="tx1"/>
                </a:solidFill>
              </a:rPr>
              <a:t>Layout Issues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>
                <a:solidFill>
                  <a:schemeClr val="tx1"/>
                </a:solidFill>
              </a:rPr>
              <a:t>Paging layout -  going from screen to screen.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i="1" dirty="0">
                <a:solidFill>
                  <a:schemeClr val="tx1"/>
                </a:solidFill>
              </a:rPr>
              <a:t>Scrolling layout – entire questionnaire appears on one page and respondent has the ability to scroll down.</a:t>
            </a:r>
          </a:p>
        </p:txBody>
      </p:sp>
    </p:spTree>
    <p:extLst>
      <p:ext uri="{BB962C8B-B14F-4D97-AF65-F5344CB8AC3E}">
        <p14:creationId xmlns:p14="http://schemas.microsoft.com/office/powerpoint/2010/main" val="64443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066041" cy="1600200"/>
          </a:xfrm>
        </p:spPr>
        <p:txBody>
          <a:bodyPr/>
          <a:lstStyle/>
          <a:p>
            <a:r>
              <a:rPr lang="en-US" b="1" dirty="0" smtClean="0">
                <a:solidFill>
                  <a:srgbClr val="525252"/>
                </a:solidFill>
              </a:rPr>
              <a:t>Pretesting Questions</a:t>
            </a:r>
            <a:endParaRPr lang="en-US" b="1" dirty="0">
              <a:solidFill>
                <a:srgbClr val="525252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409121"/>
          </a:xfrm>
        </p:spPr>
        <p:txBody>
          <a:bodyPr/>
          <a:lstStyle/>
          <a:p>
            <a:r>
              <a:rPr lang="en-US" i="1" dirty="0" smtClean="0"/>
              <a:t>Important Considerations</a:t>
            </a:r>
            <a:endParaRPr lang="en-US" b="1" i="1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/>
          <p:cNvSpPr txBox="1">
            <a:spLocks/>
          </p:cNvSpPr>
          <p:nvPr/>
        </p:nvSpPr>
        <p:spPr>
          <a:xfrm>
            <a:off x="5183187" y="1100380"/>
            <a:ext cx="6653213" cy="5554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1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lang="en-US"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i="1" dirty="0">
                <a:solidFill>
                  <a:schemeClr val="tx1"/>
                </a:solidFill>
              </a:rPr>
              <a:t>Pretesting Process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 dirty="0">
                <a:solidFill>
                  <a:schemeClr val="tx1"/>
                </a:solidFill>
              </a:rPr>
              <a:t>Seeks to determine whether respondents have any difficulty understanding the </a:t>
            </a:r>
            <a:r>
              <a:rPr lang="en-US" sz="2400" i="1" dirty="0" smtClean="0">
                <a:solidFill>
                  <a:schemeClr val="tx1"/>
                </a:solidFill>
              </a:rPr>
              <a:t>questionnaire.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 dirty="0" smtClean="0">
                <a:solidFill>
                  <a:schemeClr val="tx1"/>
                </a:solidFill>
              </a:rPr>
              <a:t>Also tests whether </a:t>
            </a:r>
            <a:r>
              <a:rPr lang="en-US" sz="2400" i="1" dirty="0">
                <a:solidFill>
                  <a:schemeClr val="tx1"/>
                </a:solidFill>
              </a:rPr>
              <a:t>there are any ambiguous or biased questions.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i="1" dirty="0">
                <a:solidFill>
                  <a:schemeClr val="tx1"/>
                </a:solidFill>
              </a:rPr>
              <a:t>Preliminary Tabulation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i="1" dirty="0">
                <a:solidFill>
                  <a:schemeClr val="tx1"/>
                </a:solidFill>
              </a:rPr>
              <a:t>A tabulation of the results of a pretest to help determine whether the questionnaire will meet the objectives of the research.</a:t>
            </a:r>
          </a:p>
        </p:txBody>
      </p:sp>
    </p:spTree>
    <p:extLst>
      <p:ext uri="{BB962C8B-B14F-4D97-AF65-F5344CB8AC3E}">
        <p14:creationId xmlns:p14="http://schemas.microsoft.com/office/powerpoint/2010/main" val="409636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2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927599" y="2402237"/>
            <a:ext cx="7145867" cy="2187226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Self Admin. Questionnaires</a:t>
            </a:r>
            <a:endParaRPr lang="en-US" sz="4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46132" y="4040488"/>
            <a:ext cx="5662245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i="1" dirty="0" smtClean="0">
                <a:solidFill>
                  <a:schemeClr val="bg1"/>
                </a:solidFill>
                <a:latin typeface="+mn-lt"/>
              </a:rPr>
              <a:t>Use of Questionnaires in Survey Research </a:t>
            </a:r>
            <a:endParaRPr lang="en-US" sz="2000" i="1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081302" y="3956539"/>
            <a:ext cx="68228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40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Self-administered Questionnaires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1" y="1825624"/>
            <a:ext cx="10574214" cy="4792151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Self-completion questionnaires are a data collection tool where respondents write answers on a form and no interviewers are present to guide the responses.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</a:rPr>
              <a:t>Advantages: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Fast </a:t>
            </a:r>
            <a:r>
              <a:rPr lang="en-US" sz="2400" dirty="0">
                <a:solidFill>
                  <a:schemeClr val="tx1"/>
                </a:solidFill>
              </a:rPr>
              <a:t>route to data </a:t>
            </a:r>
            <a:r>
              <a:rPr lang="en-US" sz="2400" dirty="0" smtClean="0">
                <a:solidFill>
                  <a:schemeClr val="tx1"/>
                </a:solidFill>
              </a:rPr>
              <a:t>collection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Cost efficient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Less biased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Convenient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6106886" y="3416895"/>
            <a:ext cx="6085114" cy="34411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</a:rPr>
              <a:t>Disadvantages: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Lack of researcher control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Only simple questions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No probes for clarification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Risk </a:t>
            </a:r>
            <a:r>
              <a:rPr lang="en-US" sz="2400" dirty="0">
                <a:solidFill>
                  <a:schemeClr val="tx1"/>
                </a:solidFill>
              </a:rPr>
              <a:t>of missing data</a:t>
            </a:r>
          </a:p>
        </p:txBody>
      </p:sp>
    </p:spTree>
    <p:extLst>
      <p:ext uri="{BB962C8B-B14F-4D97-AF65-F5344CB8AC3E}">
        <p14:creationId xmlns:p14="http://schemas.microsoft.com/office/powerpoint/2010/main" val="196838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Diaries </a:t>
            </a:r>
            <a:r>
              <a:rPr lang="en-US" b="1" dirty="0"/>
              <a:t>as a </a:t>
            </a:r>
            <a:r>
              <a:rPr lang="en-US" b="1" dirty="0" smtClean="0"/>
              <a:t>Form </a:t>
            </a:r>
            <a:r>
              <a:rPr lang="en-US" b="1" dirty="0"/>
              <a:t>of </a:t>
            </a:r>
            <a:r>
              <a:rPr lang="en-US" b="1" dirty="0" smtClean="0"/>
              <a:t>Self-completion Questionnaire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1" y="1825624"/>
            <a:ext cx="10574214" cy="4792151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An </a:t>
            </a:r>
            <a:r>
              <a:rPr lang="en-US" sz="2800" dirty="0">
                <a:solidFill>
                  <a:schemeClr val="tx1"/>
                </a:solidFill>
              </a:rPr>
              <a:t>alternative to structured observation in quantitative research where events are tracked </a:t>
            </a:r>
            <a:r>
              <a:rPr lang="en-US" sz="2800" dirty="0" smtClean="0">
                <a:solidFill>
                  <a:schemeClr val="tx1"/>
                </a:solidFill>
              </a:rPr>
              <a:t>by respondents as </a:t>
            </a:r>
            <a:r>
              <a:rPr lang="en-US" sz="2800" dirty="0">
                <a:solidFill>
                  <a:schemeClr val="tx1"/>
                </a:solidFill>
              </a:rPr>
              <a:t>they </a:t>
            </a:r>
            <a:r>
              <a:rPr lang="en-US" sz="2800" dirty="0" smtClean="0">
                <a:solidFill>
                  <a:schemeClr val="tx1"/>
                </a:solidFill>
              </a:rPr>
              <a:t>occur.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Key features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600" dirty="0" smtClean="0">
                <a:solidFill>
                  <a:schemeClr val="tx1"/>
                </a:solidFill>
              </a:rPr>
              <a:t>Questionnaire booklet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600" dirty="0">
                <a:solidFill>
                  <a:schemeClr val="tx1"/>
                </a:solidFill>
              </a:rPr>
              <a:t>More intrusive &amp; time consuming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600" dirty="0">
                <a:solidFill>
                  <a:schemeClr val="tx1"/>
                </a:solidFill>
              </a:rPr>
              <a:t>Structured or Unstructured</a:t>
            </a:r>
          </a:p>
          <a:p>
            <a:pPr marL="10287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600" dirty="0">
                <a:solidFill>
                  <a:schemeClr val="tx1"/>
                </a:solidFill>
              </a:rPr>
              <a:t>Counters memory </a:t>
            </a:r>
            <a:r>
              <a:rPr lang="en-US" sz="2600" dirty="0" smtClean="0">
                <a:solidFill>
                  <a:schemeClr val="tx1"/>
                </a:solidFill>
              </a:rPr>
              <a:t>issues</a:t>
            </a: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7" name="Picture 6" descr="http://www.fancyicons.com/free-icons/103/pretty-office-5/png/256/catalog_25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8288" y="4129087"/>
            <a:ext cx="2222499" cy="222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64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274653" cy="1600200"/>
          </a:xfrm>
        </p:spPr>
        <p:txBody>
          <a:bodyPr/>
          <a:lstStyle/>
          <a:p>
            <a:r>
              <a:rPr lang="en-US" b="1" dirty="0" smtClean="0">
                <a:solidFill>
                  <a:srgbClr val="525252"/>
                </a:solidFill>
              </a:rPr>
              <a:t>Use of Diary in Survey Research</a:t>
            </a:r>
            <a:endParaRPr lang="en-US" dirty="0">
              <a:solidFill>
                <a:srgbClr val="525252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691" y="45426"/>
            <a:ext cx="5712447" cy="6767147"/>
          </a:xfrm>
          <a:prstGeom prst="rect">
            <a:avLst/>
          </a:prstGeom>
        </p:spPr>
      </p:pic>
      <p:sp>
        <p:nvSpPr>
          <p:cNvPr id="7" name="Text Placeholder 1"/>
          <p:cNvSpPr>
            <a:spLocks noGrp="1"/>
          </p:cNvSpPr>
          <p:nvPr>
            <p:ph type="body" sz="half" idx="2"/>
          </p:nvPr>
        </p:nvSpPr>
        <p:spPr>
          <a:xfrm>
            <a:off x="3517751" y="2101850"/>
            <a:ext cx="1275790" cy="409121"/>
          </a:xfrm>
          <a:solidFill>
            <a:srgbClr val="525252"/>
          </a:solidFill>
        </p:spPr>
        <p:txBody>
          <a:bodyPr/>
          <a:lstStyle/>
          <a:p>
            <a:pPr algn="r"/>
            <a:r>
              <a:rPr lang="en-US" b="1" i="1" dirty="0" smtClean="0">
                <a:solidFill>
                  <a:schemeClr val="bg1"/>
                </a:solidFill>
              </a:rPr>
              <a:t>Example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34" y="3491542"/>
            <a:ext cx="58497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 dirty="0"/>
              <a:t>‘The diary method was chosen instead of observation because the research aimed to study more than 100 managers in a large number of companies. This aim could not be achieved by observation without a large team of observers’ </a:t>
            </a:r>
            <a:endParaRPr lang="en-US" sz="2000" i="1" dirty="0" smtClean="0"/>
          </a:p>
          <a:p>
            <a:pPr algn="r"/>
            <a:r>
              <a:rPr lang="en-US" sz="2000" i="1" dirty="0" smtClean="0"/>
              <a:t>(</a:t>
            </a:r>
            <a:r>
              <a:rPr lang="en-US" sz="2000" i="1" dirty="0"/>
              <a:t>Stewart, 1967)</a:t>
            </a:r>
          </a:p>
        </p:txBody>
      </p:sp>
    </p:spTree>
    <p:extLst>
      <p:ext uri="{BB962C8B-B14F-4D97-AF65-F5344CB8AC3E}">
        <p14:creationId xmlns:p14="http://schemas.microsoft.com/office/powerpoint/2010/main" val="343965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1010"/>
          <a:stretch/>
        </p:blipFill>
        <p:spPr bwMode="auto">
          <a:xfrm>
            <a:off x="411674" y="371472"/>
            <a:ext cx="11360329" cy="6115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497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274653" cy="1600200"/>
          </a:xfrm>
        </p:spPr>
        <p:txBody>
          <a:bodyPr/>
          <a:lstStyle/>
          <a:p>
            <a:r>
              <a:rPr lang="en-US" b="1" dirty="0" smtClean="0">
                <a:solidFill>
                  <a:srgbClr val="525252"/>
                </a:solidFill>
              </a:rPr>
              <a:t>Techniques to Improve Response Rates</a:t>
            </a:r>
            <a:endParaRPr lang="en-US" dirty="0">
              <a:solidFill>
                <a:srgbClr val="525252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5"/>
          <p:cNvSpPr>
            <a:spLocks noGrp="1"/>
          </p:cNvSpPr>
          <p:nvPr>
            <p:ph idx="1"/>
          </p:nvPr>
        </p:nvSpPr>
        <p:spPr>
          <a:xfrm>
            <a:off x="5183187" y="987427"/>
            <a:ext cx="6653213" cy="53234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i="1" dirty="0" smtClean="0">
                <a:solidFill>
                  <a:schemeClr val="tx1"/>
                </a:solidFill>
              </a:rPr>
              <a:t>Write </a:t>
            </a:r>
            <a:r>
              <a:rPr lang="en-US" sz="2400" i="1" dirty="0">
                <a:solidFill>
                  <a:schemeClr val="tx1"/>
                </a:solidFill>
              </a:rPr>
              <a:t>a personalized cover letter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i="1" dirty="0" smtClean="0">
                <a:solidFill>
                  <a:schemeClr val="tx1"/>
                </a:solidFill>
              </a:rPr>
              <a:t>Keep </a:t>
            </a:r>
            <a:r>
              <a:rPr lang="en-US" sz="2400" i="1" dirty="0">
                <a:solidFill>
                  <a:schemeClr val="tx1"/>
                </a:solidFill>
              </a:rPr>
              <a:t>the questionnaire short and simple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i="1" dirty="0" smtClean="0">
                <a:solidFill>
                  <a:schemeClr val="tx1"/>
                </a:solidFill>
              </a:rPr>
              <a:t>Start with </a:t>
            </a:r>
            <a:r>
              <a:rPr lang="en-US" sz="2400" i="1" dirty="0">
                <a:solidFill>
                  <a:schemeClr val="tx1"/>
                </a:solidFill>
              </a:rPr>
              <a:t>interesting questions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i="1" dirty="0" smtClean="0">
                <a:solidFill>
                  <a:schemeClr val="tx1"/>
                </a:solidFill>
              </a:rPr>
              <a:t>Design </a:t>
            </a:r>
            <a:r>
              <a:rPr lang="en-US" sz="2400" i="1" dirty="0">
                <a:solidFill>
                  <a:schemeClr val="tx1"/>
                </a:solidFill>
              </a:rPr>
              <a:t>an attractive and easy layout </a:t>
            </a:r>
            <a:endParaRPr lang="en-US" sz="2400" i="1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i="1" dirty="0" smtClean="0">
                <a:solidFill>
                  <a:schemeClr val="tx1"/>
                </a:solidFill>
              </a:rPr>
              <a:t>Provide </a:t>
            </a:r>
            <a:r>
              <a:rPr lang="en-US" sz="2400" i="1" dirty="0">
                <a:solidFill>
                  <a:schemeClr val="tx1"/>
                </a:solidFill>
              </a:rPr>
              <a:t>clear directions for </a:t>
            </a:r>
            <a:r>
              <a:rPr lang="en-US" sz="2400" i="1" dirty="0" smtClean="0">
                <a:solidFill>
                  <a:schemeClr val="tx1"/>
                </a:solidFill>
              </a:rPr>
              <a:t>answering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i="1" dirty="0" smtClean="0">
                <a:solidFill>
                  <a:schemeClr val="tx1"/>
                </a:solidFill>
              </a:rPr>
              <a:t>Send questionnaires </a:t>
            </a:r>
            <a:r>
              <a:rPr lang="en-US" sz="2400" i="1" dirty="0">
                <a:solidFill>
                  <a:schemeClr val="tx1"/>
                </a:solidFill>
              </a:rPr>
              <a:t>only to those who are part of the target population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i="1" dirty="0" smtClean="0">
                <a:solidFill>
                  <a:schemeClr val="tx1"/>
                </a:solidFill>
              </a:rPr>
              <a:t>Issue </a:t>
            </a:r>
            <a:r>
              <a:rPr lang="en-US" sz="2400" i="1" dirty="0">
                <a:solidFill>
                  <a:schemeClr val="tx1"/>
                </a:solidFill>
              </a:rPr>
              <a:t>gentle reminders to the participants, or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i="1" dirty="0" smtClean="0">
                <a:solidFill>
                  <a:schemeClr val="tx1"/>
                </a:solidFill>
              </a:rPr>
              <a:t>Provide incentive for </a:t>
            </a:r>
            <a:r>
              <a:rPr lang="en-US" sz="2400" i="1" dirty="0">
                <a:solidFill>
                  <a:schemeClr val="tx1"/>
                </a:solidFill>
              </a:rPr>
              <a:t>participating in the study.</a:t>
            </a:r>
          </a:p>
        </p:txBody>
      </p:sp>
    </p:spTree>
    <p:extLst>
      <p:ext uri="{BB962C8B-B14F-4D97-AF65-F5344CB8AC3E}">
        <p14:creationId xmlns:p14="http://schemas.microsoft.com/office/powerpoint/2010/main" val="24903898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52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 rot="5400000">
            <a:off x="7916876" y="2940429"/>
            <a:ext cx="6858001" cy="977143"/>
          </a:xfrm>
          <a:solidFill>
            <a:schemeClr val="bg1"/>
          </a:solidFill>
        </p:spPr>
        <p:txBody>
          <a:bodyPr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rgbClr val="525252"/>
                </a:solidFill>
              </a:rPr>
              <a:t>In Summary</a:t>
            </a:r>
            <a:endParaRPr lang="en-US" sz="4000" b="1" dirty="0">
              <a:solidFill>
                <a:srgbClr val="525252"/>
              </a:solidFill>
            </a:endParaRPr>
          </a:p>
        </p:txBody>
      </p:sp>
      <p:sp>
        <p:nvSpPr>
          <p:cNvPr id="3" name="Content Placeholder 4"/>
          <p:cNvSpPr txBox="1">
            <a:spLocks/>
          </p:cNvSpPr>
          <p:nvPr/>
        </p:nvSpPr>
        <p:spPr>
          <a:xfrm>
            <a:off x="514227" y="450344"/>
            <a:ext cx="9978125" cy="61674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i="1" dirty="0" smtClean="0"/>
              <a:t>Guidelines for Writing Questions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</a:rPr>
              <a:t>Avoid complexity: Use simple language.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chemeClr val="bg1"/>
                </a:solidFill>
              </a:rPr>
              <a:t>Avoid </a:t>
            </a:r>
            <a:r>
              <a:rPr lang="en-US" i="1" dirty="0">
                <a:solidFill>
                  <a:schemeClr val="bg1"/>
                </a:solidFill>
              </a:rPr>
              <a:t>leading and loaded questions.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</a:rPr>
              <a:t>Avoid ambiguity: Be as specific as possible.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</a:rPr>
              <a:t>Avoid double-barreled items.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</a:rPr>
              <a:t>Avoid making assumptions.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</a:rPr>
              <a:t>Avoid burdensome questions that tax the respondent’s memory.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</a:rPr>
              <a:t>Make certain questions generate variance.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b="1" i="1" dirty="0" smtClean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i="1" dirty="0" smtClean="0"/>
              <a:t>Guidelines for Questionnaire Layout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chemeClr val="bg1"/>
                </a:solidFill>
              </a:rPr>
              <a:t>Always </a:t>
            </a:r>
            <a:r>
              <a:rPr lang="en-US" i="1" dirty="0">
                <a:solidFill>
                  <a:schemeClr val="bg1"/>
                </a:solidFill>
              </a:rPr>
              <a:t>use an uncluttered layout. 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chemeClr val="bg1"/>
                </a:solidFill>
              </a:rPr>
              <a:t>Aim </a:t>
            </a:r>
            <a:r>
              <a:rPr lang="en-US" i="1" dirty="0">
                <a:solidFill>
                  <a:schemeClr val="bg1"/>
                </a:solidFill>
              </a:rPr>
              <a:t>for clear presentation. 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chemeClr val="bg1"/>
                </a:solidFill>
              </a:rPr>
              <a:t>Arrange </a:t>
            </a:r>
            <a:r>
              <a:rPr lang="en-US" i="1" dirty="0">
                <a:solidFill>
                  <a:schemeClr val="bg1"/>
                </a:solidFill>
              </a:rPr>
              <a:t>fixed answers </a:t>
            </a:r>
            <a:r>
              <a:rPr lang="en-US" i="1" dirty="0" smtClean="0">
                <a:solidFill>
                  <a:schemeClr val="bg1"/>
                </a:solidFill>
              </a:rPr>
              <a:t>vertically for closed </a:t>
            </a:r>
            <a:r>
              <a:rPr lang="en-US" i="1" dirty="0">
                <a:solidFill>
                  <a:schemeClr val="bg1"/>
                </a:solidFill>
              </a:rPr>
              <a:t>ended </a:t>
            </a:r>
            <a:r>
              <a:rPr lang="en-US" i="1" dirty="0" smtClean="0">
                <a:solidFill>
                  <a:schemeClr val="bg1"/>
                </a:solidFill>
              </a:rPr>
              <a:t>questions.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chemeClr val="bg1"/>
                </a:solidFill>
              </a:rPr>
              <a:t>Give </a:t>
            </a:r>
            <a:r>
              <a:rPr lang="en-US" i="1" dirty="0">
                <a:solidFill>
                  <a:schemeClr val="bg1"/>
                </a:solidFill>
              </a:rPr>
              <a:t>clear instructions about how to respond. </a:t>
            </a:r>
            <a:endParaRPr lang="en-US" i="1" dirty="0" smtClean="0">
              <a:solidFill>
                <a:schemeClr val="bg1"/>
              </a:solidFill>
            </a:endParaRP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chemeClr val="bg1"/>
                </a:solidFill>
              </a:rPr>
              <a:t>Keep </a:t>
            </a:r>
            <a:r>
              <a:rPr lang="en-US" i="1" dirty="0">
                <a:solidFill>
                  <a:schemeClr val="bg1"/>
                </a:solidFill>
              </a:rPr>
              <a:t>questions and answers together. </a:t>
            </a:r>
          </a:p>
        </p:txBody>
      </p:sp>
    </p:spTree>
    <p:extLst>
      <p:ext uri="{BB962C8B-B14F-4D97-AF65-F5344CB8AC3E}">
        <p14:creationId xmlns:p14="http://schemas.microsoft.com/office/powerpoint/2010/main" val="26288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.potx" id="{43699C43-EC89-4A55-9A99-3FD944590577}" vid="{3C36ED3A-1C33-4ECB-8650-37D568EF45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EC53A-9DF1-4780-BE92-17E971B7A9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1400</TotalTime>
  <Words>1383</Words>
  <Application>Microsoft Office PowerPoint</Application>
  <PresentationFormat>Widescreen</PresentationFormat>
  <Paragraphs>341</Paragraphs>
  <Slides>30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Segoe UI</vt:lpstr>
      <vt:lpstr>Segoe UI Light</vt:lpstr>
      <vt:lpstr>Wingdings</vt:lpstr>
      <vt:lpstr>WelcomeDoc</vt:lpstr>
      <vt:lpstr>Building Instruments</vt:lpstr>
      <vt:lpstr>This Module Discusses…</vt:lpstr>
      <vt:lpstr>PowerPoint Presentation</vt:lpstr>
      <vt:lpstr>Instrument</vt:lpstr>
      <vt:lpstr>Questionnaire Quality and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Important Considerations</vt:lpstr>
      <vt:lpstr>Asking Questions</vt:lpstr>
      <vt:lpstr>Question Phrasing</vt:lpstr>
      <vt:lpstr>Question Sequencing</vt:lpstr>
      <vt:lpstr>Questionnaire Layout</vt:lpstr>
      <vt:lpstr>Questionnaire Layout</vt:lpstr>
      <vt:lpstr>Pretesting Questions</vt:lpstr>
      <vt:lpstr>PowerPoint Presentation</vt:lpstr>
      <vt:lpstr>Self-administered Questionnaires</vt:lpstr>
      <vt:lpstr>Diaries as a Form of Self-completion Questionnaire</vt:lpstr>
      <vt:lpstr>Use of Diary in Survey Research</vt:lpstr>
      <vt:lpstr>PowerPoint Presentation</vt:lpstr>
      <vt:lpstr>Techniques to Improve Response Rates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PowerPoint</dc:title>
  <dc:creator>Bushra Jaleel</dc:creator>
  <cp:keywords/>
  <cp:lastModifiedBy>Microsoft account</cp:lastModifiedBy>
  <cp:revision>469</cp:revision>
  <dcterms:created xsi:type="dcterms:W3CDTF">2016-01-25T06:35:32Z</dcterms:created>
  <dcterms:modified xsi:type="dcterms:W3CDTF">2020-02-01T08:59:38Z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